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66" r:id="rId2"/>
    <p:sldId id="257" r:id="rId3"/>
    <p:sldId id="275" r:id="rId4"/>
    <p:sldId id="278" r:id="rId5"/>
    <p:sldId id="279" r:id="rId6"/>
    <p:sldId id="270" r:id="rId7"/>
    <p:sldId id="273" r:id="rId8"/>
    <p:sldId id="276" r:id="rId9"/>
    <p:sldId id="277" r:id="rId10"/>
    <p:sldId id="283" r:id="rId11"/>
    <p:sldId id="282" r:id="rId12"/>
    <p:sldId id="258" r:id="rId13"/>
    <p:sldId id="259" r:id="rId14"/>
    <p:sldId id="261" r:id="rId15"/>
    <p:sldId id="285" r:id="rId16"/>
    <p:sldId id="262" r:id="rId17"/>
    <p:sldId id="263" r:id="rId18"/>
    <p:sldId id="265" r:id="rId19"/>
    <p:sldId id="280" r:id="rId20"/>
    <p:sldId id="284"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ton, Susan A." initials="NSA" lastIdx="4" clrIdx="0">
    <p:extLst>
      <p:ext uri="{19B8F6BF-5375-455C-9EA6-DF929625EA0E}">
        <p15:presenceInfo xmlns:p15="http://schemas.microsoft.com/office/powerpoint/2012/main" userId="S-1-5-21-26053870-378490464-1358123277-413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2" d="100"/>
          <a:sy n="102" d="100"/>
        </p:scale>
        <p:origin x="835" y="77"/>
      </p:cViewPr>
      <p:guideLst/>
    </p:cSldViewPr>
  </p:slideViewPr>
  <p:notesTextViewPr>
    <p:cViewPr>
      <p:scale>
        <a:sx n="3" d="2"/>
        <a:sy n="3" d="2"/>
      </p:scale>
      <p:origin x="0" y="0"/>
    </p:cViewPr>
  </p:notesTextViewPr>
  <p:sorterViewPr>
    <p:cViewPr varScale="1">
      <p:scale>
        <a:sx n="100" d="100"/>
        <a:sy n="100" d="100"/>
      </p:scale>
      <p:origin x="0" y="-23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6CC44F2-057B-4BC3-8476-70BFAB32D189}" type="datetimeFigureOut">
              <a:rPr lang="en-US" smtClean="0"/>
              <a:t>7/2/2019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2EF6141-DDEC-43C4-8743-60F18EF8BA8C}" type="slidenum">
              <a:rPr lang="en-US" smtClean="0"/>
              <a:t>‹#›</a:t>
            </a:fld>
            <a:endParaRPr lang="en-US"/>
          </a:p>
        </p:txBody>
      </p:sp>
    </p:spTree>
    <p:extLst>
      <p:ext uri="{BB962C8B-B14F-4D97-AF65-F5344CB8AC3E}">
        <p14:creationId xmlns:p14="http://schemas.microsoft.com/office/powerpoint/2010/main" val="1651391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FFEBB62-6611-449E-995D-8EBB63112595}" type="datetimeFigureOut">
              <a:rPr lang="en-US" smtClean="0"/>
              <a:t>7/2/2019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3DC2CC5-6CB2-4AB0-B76D-7C934540BBF8}" type="slidenum">
              <a:rPr lang="en-US" smtClean="0"/>
              <a:t>‹#›</a:t>
            </a:fld>
            <a:endParaRPr lang="en-US"/>
          </a:p>
        </p:txBody>
      </p:sp>
    </p:spTree>
    <p:extLst>
      <p:ext uri="{BB962C8B-B14F-4D97-AF65-F5344CB8AC3E}">
        <p14:creationId xmlns:p14="http://schemas.microsoft.com/office/powerpoint/2010/main" val="381196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AU_PresDeck_Back_DARK_4-3-0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3" name="Shape 13"/>
          <p:cNvSpPr>
            <a:spLocks noGrp="1"/>
          </p:cNvSpPr>
          <p:nvPr>
            <p:ph type="title"/>
          </p:nvPr>
        </p:nvSpPr>
        <p:spPr>
          <a:xfrm>
            <a:off x="1109936" y="2360002"/>
            <a:ext cx="6941989" cy="1217634"/>
          </a:xfrm>
          <a:prstGeom prst="rect">
            <a:avLst/>
          </a:prstGeom>
        </p:spPr>
        <p:txBody>
          <a:bodyPr/>
          <a:lstStyle>
            <a:lvl1pPr>
              <a:defRPr sz="5273"/>
            </a:lvl1pPr>
          </a:lstStyle>
          <a:p>
            <a:r>
              <a:rPr lang="en-US" smtClean="0"/>
              <a:t>Click to edit Master title style</a:t>
            </a:r>
            <a:endParaRPr/>
          </a:p>
        </p:txBody>
      </p:sp>
      <p:sp>
        <p:nvSpPr>
          <p:cNvPr id="14" name="Shape 14"/>
          <p:cNvSpPr>
            <a:spLocks noGrp="1"/>
          </p:cNvSpPr>
          <p:nvPr>
            <p:ph type="body" sz="quarter" idx="1"/>
          </p:nvPr>
        </p:nvSpPr>
        <p:spPr>
          <a:xfrm>
            <a:off x="1111757" y="4346658"/>
            <a:ext cx="3416721" cy="449432"/>
          </a:xfrm>
          <a:prstGeom prst="rect">
            <a:avLst/>
          </a:prstGeom>
        </p:spPr>
        <p:txBody>
          <a:bodyPr anchor="t"/>
          <a:lstStyle>
            <a:lvl1pPr>
              <a:lnSpc>
                <a:spcPct val="100000"/>
              </a:lnSpc>
              <a:spcBef>
                <a:spcPts val="211"/>
              </a:spcBef>
              <a:defRPr b="1" i="1">
                <a:solidFill>
                  <a:srgbClr val="A5ACAF"/>
                </a:solidFill>
              </a:defRPr>
            </a:lvl1pPr>
            <a:lvl2pPr>
              <a:lnSpc>
                <a:spcPct val="100000"/>
              </a:lnSpc>
              <a:spcBef>
                <a:spcPts val="211"/>
              </a:spcBef>
              <a:defRPr b="1" i="1">
                <a:solidFill>
                  <a:srgbClr val="A5ACAF"/>
                </a:solidFill>
              </a:defRPr>
            </a:lvl2pPr>
            <a:lvl3pPr>
              <a:lnSpc>
                <a:spcPct val="100000"/>
              </a:lnSpc>
              <a:spcBef>
                <a:spcPts val="211"/>
              </a:spcBef>
              <a:defRPr b="1" i="1">
                <a:solidFill>
                  <a:srgbClr val="A5ACAF"/>
                </a:solidFill>
              </a:defRPr>
            </a:lvl3pPr>
            <a:lvl4pPr>
              <a:lnSpc>
                <a:spcPct val="100000"/>
              </a:lnSpc>
              <a:spcBef>
                <a:spcPts val="211"/>
              </a:spcBef>
              <a:defRPr b="1" i="1">
                <a:solidFill>
                  <a:srgbClr val="A5ACAF"/>
                </a:solidFill>
              </a:defRPr>
            </a:lvl4pPr>
            <a:lvl5pPr>
              <a:lnSpc>
                <a:spcPct val="100000"/>
              </a:lnSpc>
              <a:spcBef>
                <a:spcPts val="211"/>
              </a:spcBef>
              <a:defRPr b="1" i="1">
                <a:solidFill>
                  <a:srgbClr val="A5ACAF"/>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Shape 15"/>
          <p:cNvSpPr/>
          <p:nvPr/>
        </p:nvSpPr>
        <p:spPr>
          <a:xfrm>
            <a:off x="1120966" y="3813042"/>
            <a:ext cx="915396" cy="50189"/>
          </a:xfrm>
          <a:prstGeom prst="rect">
            <a:avLst/>
          </a:prstGeom>
          <a:solidFill>
            <a:srgbClr val="44D62B"/>
          </a:solidFill>
          <a:ln w="12700">
            <a:miter lim="400000"/>
          </a:ln>
        </p:spPr>
        <p:txBody>
          <a:bodyPr lIns="19288" tIns="19288" rIns="19288" bIns="19288" anchor="ctr"/>
          <a:lstStyle/>
          <a:p>
            <a:endParaRPr sz="949" dirty="0"/>
          </a:p>
        </p:txBody>
      </p:sp>
      <p:sp>
        <p:nvSpPr>
          <p:cNvPr id="16" name="Shape 16"/>
          <p:cNvSpPr>
            <a:spLocks noGrp="1"/>
          </p:cNvSpPr>
          <p:nvPr>
            <p:ph type="sldNum" sz="quarter" idx="2"/>
          </p:nvPr>
        </p:nvSpPr>
        <p:spPr>
          <a:prstGeom prst="rect">
            <a:avLst/>
          </a:prstGeom>
        </p:spPr>
        <p:txBody>
          <a:bodyPr/>
          <a:lstStyle/>
          <a:p>
            <a:fld id="{F2F8B126-70E6-4326-904B-774BC06D4FD6}" type="slidenum">
              <a:rPr lang="en-US" smtClean="0"/>
              <a:t>‹#›</a:t>
            </a:fld>
            <a:endParaRPr lang="en-US"/>
          </a:p>
        </p:txBody>
      </p:sp>
    </p:spTree>
    <p:extLst>
      <p:ext uri="{BB962C8B-B14F-4D97-AF65-F5344CB8AC3E}">
        <p14:creationId xmlns:p14="http://schemas.microsoft.com/office/powerpoint/2010/main" val="159930216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LIGHT: Title Slide">
    <p:spTree>
      <p:nvGrpSpPr>
        <p:cNvPr id="1" name=""/>
        <p:cNvGrpSpPr/>
        <p:nvPr/>
      </p:nvGrpSpPr>
      <p:grpSpPr>
        <a:xfrm>
          <a:off x="0" y="0"/>
          <a:ext cx="0" cy="0"/>
          <a:chOff x="0" y="0"/>
          <a:chExt cx="0" cy="0"/>
        </a:xfrm>
      </p:grpSpPr>
      <p:pic>
        <p:nvPicPr>
          <p:cNvPr id="74" name="AU_PresDeck_Back_LIGHT_4-3-01.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5" name="Shape 75"/>
          <p:cNvSpPr>
            <a:spLocks noGrp="1"/>
          </p:cNvSpPr>
          <p:nvPr>
            <p:ph type="title"/>
          </p:nvPr>
        </p:nvSpPr>
        <p:spPr>
          <a:xfrm>
            <a:off x="1109936" y="2360002"/>
            <a:ext cx="6941989" cy="1217634"/>
          </a:xfrm>
          <a:prstGeom prst="rect">
            <a:avLst/>
          </a:prstGeom>
        </p:spPr>
        <p:txBody>
          <a:bodyPr/>
          <a:lstStyle>
            <a:lvl1pPr>
              <a:defRPr sz="5273">
                <a:solidFill>
                  <a:srgbClr val="082F57"/>
                </a:solidFill>
                <a:latin typeface="Arial" panose="020B0604020202020204" pitchFamily="34" charset="0"/>
                <a:cs typeface="Arial" panose="020B0604020202020204" pitchFamily="34" charset="0"/>
              </a:defRPr>
            </a:lvl1pPr>
          </a:lstStyle>
          <a:p>
            <a:r>
              <a:rPr lang="en-US" smtClean="0"/>
              <a:t>Click to edit Master title style</a:t>
            </a:r>
            <a:endParaRPr dirty="0"/>
          </a:p>
        </p:txBody>
      </p:sp>
      <p:sp>
        <p:nvSpPr>
          <p:cNvPr id="76" name="Shape 76"/>
          <p:cNvSpPr>
            <a:spLocks noGrp="1"/>
          </p:cNvSpPr>
          <p:nvPr>
            <p:ph type="body" sz="quarter" idx="1"/>
          </p:nvPr>
        </p:nvSpPr>
        <p:spPr>
          <a:xfrm>
            <a:off x="1111757" y="4346658"/>
            <a:ext cx="3416721" cy="449432"/>
          </a:xfrm>
          <a:prstGeom prst="rect">
            <a:avLst/>
          </a:prstGeom>
        </p:spPr>
        <p:txBody>
          <a:bodyPr anchor="t"/>
          <a:lstStyle>
            <a:lvl1pPr>
              <a:lnSpc>
                <a:spcPct val="100000"/>
              </a:lnSpc>
              <a:spcBef>
                <a:spcPts val="211"/>
              </a:spcBef>
              <a:defRPr b="1" i="1">
                <a:solidFill>
                  <a:srgbClr val="A5ACAF"/>
                </a:solidFill>
              </a:defRPr>
            </a:lvl1pPr>
            <a:lvl2pPr>
              <a:lnSpc>
                <a:spcPct val="100000"/>
              </a:lnSpc>
              <a:spcBef>
                <a:spcPts val="211"/>
              </a:spcBef>
              <a:defRPr b="1" i="1">
                <a:solidFill>
                  <a:srgbClr val="A5ACAF"/>
                </a:solidFill>
              </a:defRPr>
            </a:lvl2pPr>
            <a:lvl3pPr>
              <a:lnSpc>
                <a:spcPct val="100000"/>
              </a:lnSpc>
              <a:spcBef>
                <a:spcPts val="211"/>
              </a:spcBef>
              <a:defRPr b="1" i="1">
                <a:solidFill>
                  <a:srgbClr val="A5ACAF"/>
                </a:solidFill>
              </a:defRPr>
            </a:lvl3pPr>
            <a:lvl4pPr>
              <a:lnSpc>
                <a:spcPct val="100000"/>
              </a:lnSpc>
              <a:spcBef>
                <a:spcPts val="211"/>
              </a:spcBef>
              <a:defRPr b="1" i="1">
                <a:solidFill>
                  <a:srgbClr val="A5ACAF"/>
                </a:solidFill>
              </a:defRPr>
            </a:lvl4pPr>
            <a:lvl5pPr>
              <a:lnSpc>
                <a:spcPct val="100000"/>
              </a:lnSpc>
              <a:spcBef>
                <a:spcPts val="211"/>
              </a:spcBef>
              <a:defRPr b="1" i="1">
                <a:solidFill>
                  <a:srgbClr val="A5ACAF"/>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7" name="Shape 77"/>
          <p:cNvSpPr/>
          <p:nvPr/>
        </p:nvSpPr>
        <p:spPr>
          <a:xfrm>
            <a:off x="1120966" y="3813042"/>
            <a:ext cx="915396" cy="50189"/>
          </a:xfrm>
          <a:prstGeom prst="rect">
            <a:avLst/>
          </a:prstGeom>
          <a:solidFill>
            <a:srgbClr val="44D62B"/>
          </a:solidFill>
          <a:ln w="12700">
            <a:miter lim="400000"/>
          </a:ln>
        </p:spPr>
        <p:txBody>
          <a:bodyPr lIns="19288" tIns="19288" rIns="19288" bIns="19288" anchor="ctr"/>
          <a:lstStyle/>
          <a:p>
            <a:endParaRPr sz="949" dirty="0"/>
          </a:p>
        </p:txBody>
      </p:sp>
      <p:sp>
        <p:nvSpPr>
          <p:cNvPr id="78" name="Shape 78"/>
          <p:cNvSpPr>
            <a:spLocks noGrp="1"/>
          </p:cNvSpPr>
          <p:nvPr>
            <p:ph type="sldNum" sz="quarter" idx="2"/>
          </p:nvPr>
        </p:nvSpPr>
        <p:spPr>
          <a:xfrm>
            <a:off x="8350322" y="6448959"/>
            <a:ext cx="190884" cy="187422"/>
          </a:xfrm>
          <a:prstGeom prst="rect">
            <a:avLst/>
          </a:prstGeom>
        </p:spPr>
        <p:txBody>
          <a:bodyPr/>
          <a:lstStyle/>
          <a:p>
            <a:fld id="{F2F8B126-70E6-4326-904B-774BC06D4FD6}" type="slidenum">
              <a:rPr lang="en-US" smtClean="0"/>
              <a:t>‹#›</a:t>
            </a:fld>
            <a:endParaRPr lang="en-US"/>
          </a:p>
        </p:txBody>
      </p:sp>
    </p:spTree>
    <p:extLst>
      <p:ext uri="{BB962C8B-B14F-4D97-AF65-F5344CB8AC3E}">
        <p14:creationId xmlns:p14="http://schemas.microsoft.com/office/powerpoint/2010/main" val="4261420266"/>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LIGHT: Title and Content">
    <p:spTree>
      <p:nvGrpSpPr>
        <p:cNvPr id="1" name=""/>
        <p:cNvGrpSpPr/>
        <p:nvPr/>
      </p:nvGrpSpPr>
      <p:grpSpPr>
        <a:xfrm>
          <a:off x="0" y="0"/>
          <a:ext cx="0" cy="0"/>
          <a:chOff x="0" y="0"/>
          <a:chExt cx="0" cy="0"/>
        </a:xfrm>
      </p:grpSpPr>
      <p:pic>
        <p:nvPicPr>
          <p:cNvPr id="85" name="AU_PresDeck_Back_LIGHT_4-3-0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6" name="Shape 86"/>
          <p:cNvSpPr>
            <a:spLocks noGrp="1"/>
          </p:cNvSpPr>
          <p:nvPr>
            <p:ph type="title"/>
          </p:nvPr>
        </p:nvSpPr>
        <p:spPr>
          <a:xfrm>
            <a:off x="479395" y="390371"/>
            <a:ext cx="8244506" cy="735189"/>
          </a:xfrm>
          <a:prstGeom prst="rect">
            <a:avLst/>
          </a:prstGeom>
        </p:spPr>
        <p:txBody>
          <a:bodyPr/>
          <a:lstStyle>
            <a:lvl1pPr>
              <a:defRPr>
                <a:solidFill>
                  <a:srgbClr val="082F57"/>
                </a:solidFill>
                <a:latin typeface="Arial" panose="020B0604020202020204" pitchFamily="34" charset="0"/>
                <a:cs typeface="Arial" panose="020B0604020202020204" pitchFamily="34" charset="0"/>
              </a:defRPr>
            </a:lvl1pPr>
          </a:lstStyle>
          <a:p>
            <a:r>
              <a:rPr lang="en-US" smtClean="0"/>
              <a:t>Click to edit Master title style</a:t>
            </a:r>
            <a:endParaRPr dirty="0"/>
          </a:p>
        </p:txBody>
      </p:sp>
      <p:sp>
        <p:nvSpPr>
          <p:cNvPr id="87" name="Shape 87"/>
          <p:cNvSpPr>
            <a:spLocks noGrp="1"/>
          </p:cNvSpPr>
          <p:nvPr>
            <p:ph type="body" sz="half" idx="1"/>
          </p:nvPr>
        </p:nvSpPr>
        <p:spPr>
          <a:xfrm>
            <a:off x="464488" y="1254467"/>
            <a:ext cx="8244506" cy="4112774"/>
          </a:xfrm>
          <a:prstGeom prst="rect">
            <a:avLst/>
          </a:prstGeom>
        </p:spPr>
        <p:txBody>
          <a:bodyPr anchor="t">
            <a:noAutofit/>
          </a:bodyPr>
          <a:lstStyle>
            <a:lvl1pPr marL="237326" indent="-237326">
              <a:lnSpc>
                <a:spcPct val="100000"/>
              </a:lnSpc>
              <a:spcBef>
                <a:spcPts val="527"/>
              </a:spcBef>
              <a:buSzPct val="100000"/>
              <a:buFont typeface="Arial"/>
              <a:buChar char="•"/>
              <a:defRPr sz="1800">
                <a:solidFill>
                  <a:srgbClr val="082F57"/>
                </a:solidFill>
              </a:defRPr>
            </a:lvl1pPr>
            <a:lvl2pPr marL="467118" indent="-226025">
              <a:lnSpc>
                <a:spcPct val="100000"/>
              </a:lnSpc>
              <a:spcBef>
                <a:spcPts val="527"/>
              </a:spcBef>
              <a:buSzPct val="100000"/>
              <a:buFont typeface="Arial"/>
              <a:buChar char="–"/>
              <a:defRPr sz="1500">
                <a:solidFill>
                  <a:srgbClr val="082F57"/>
                </a:solidFill>
              </a:defRPr>
            </a:lvl2pPr>
            <a:lvl3pPr marL="693143" indent="-210956">
              <a:lnSpc>
                <a:spcPct val="100000"/>
              </a:lnSpc>
              <a:spcBef>
                <a:spcPts val="527"/>
              </a:spcBef>
              <a:buSzPct val="100000"/>
              <a:buFont typeface="Arial"/>
              <a:buChar char="•"/>
              <a:defRPr sz="1350">
                <a:solidFill>
                  <a:srgbClr val="082F57"/>
                </a:solidFill>
              </a:defRPr>
            </a:lvl3pPr>
            <a:lvl4pPr marL="976427" indent="-253148">
              <a:lnSpc>
                <a:spcPct val="100000"/>
              </a:lnSpc>
              <a:spcBef>
                <a:spcPts val="527"/>
              </a:spcBef>
              <a:buSzPct val="100000"/>
              <a:buFont typeface="Arial"/>
              <a:buChar char="–"/>
              <a:defRPr sz="1200">
                <a:solidFill>
                  <a:srgbClr val="082F57"/>
                </a:solidFill>
              </a:defRPr>
            </a:lvl4pPr>
            <a:lvl5pPr marL="1217519" indent="-253148">
              <a:lnSpc>
                <a:spcPct val="100000"/>
              </a:lnSpc>
              <a:spcBef>
                <a:spcPts val="527"/>
              </a:spcBef>
              <a:buSzPct val="100000"/>
              <a:buFont typeface="Arial"/>
              <a:buChar char="»"/>
              <a:defRPr sz="1050">
                <a:solidFill>
                  <a:srgbClr val="082F57"/>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8" name="Shape 88"/>
          <p:cNvSpPr>
            <a:spLocks noGrp="1"/>
          </p:cNvSpPr>
          <p:nvPr>
            <p:ph type="sldNum" sz="quarter" idx="2"/>
          </p:nvPr>
        </p:nvSpPr>
        <p:spPr>
          <a:xfrm>
            <a:off x="8453473" y="6429614"/>
            <a:ext cx="190884" cy="187422"/>
          </a:xfrm>
          <a:prstGeom prst="rect">
            <a:avLst/>
          </a:prstGeom>
        </p:spPr>
        <p:txBody>
          <a:bodyPr/>
          <a:lstStyle/>
          <a:p>
            <a:fld id="{F2F8B126-70E6-4326-904B-774BC06D4FD6}" type="slidenum">
              <a:rPr lang="en-US" smtClean="0"/>
              <a:t>‹#›</a:t>
            </a:fld>
            <a:endParaRPr lang="en-US"/>
          </a:p>
        </p:txBody>
      </p:sp>
      <p:sp>
        <p:nvSpPr>
          <p:cNvPr id="6" name="Shape 77"/>
          <p:cNvSpPr/>
          <p:nvPr/>
        </p:nvSpPr>
        <p:spPr>
          <a:xfrm>
            <a:off x="479394" y="1165594"/>
            <a:ext cx="915396" cy="50189"/>
          </a:xfrm>
          <a:prstGeom prst="rect">
            <a:avLst/>
          </a:prstGeom>
          <a:solidFill>
            <a:srgbClr val="44D62B"/>
          </a:solidFill>
          <a:ln w="12700">
            <a:miter lim="400000"/>
          </a:ln>
        </p:spPr>
        <p:txBody>
          <a:bodyPr lIns="19288" tIns="19288" rIns="19288" bIns="19288" anchor="ctr"/>
          <a:lstStyle/>
          <a:p>
            <a:endParaRPr sz="949" dirty="0"/>
          </a:p>
        </p:txBody>
      </p:sp>
    </p:spTree>
    <p:extLst>
      <p:ext uri="{BB962C8B-B14F-4D97-AF65-F5344CB8AC3E}">
        <p14:creationId xmlns:p14="http://schemas.microsoft.com/office/powerpoint/2010/main" val="2892488180"/>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IGHT:  Two Content Layout">
    <p:spTree>
      <p:nvGrpSpPr>
        <p:cNvPr id="1" name=""/>
        <p:cNvGrpSpPr/>
        <p:nvPr/>
      </p:nvGrpSpPr>
      <p:grpSpPr>
        <a:xfrm>
          <a:off x="0" y="0"/>
          <a:ext cx="0" cy="0"/>
          <a:chOff x="0" y="0"/>
          <a:chExt cx="0" cy="0"/>
        </a:xfrm>
      </p:grpSpPr>
      <p:pic>
        <p:nvPicPr>
          <p:cNvPr id="85" name="AU_PresDeck_Back_LIGHT_4-3-0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 name="Content Placeholder 3"/>
          <p:cNvSpPr>
            <a:spLocks noGrp="1"/>
          </p:cNvSpPr>
          <p:nvPr>
            <p:ph sz="half" idx="10"/>
          </p:nvPr>
        </p:nvSpPr>
        <p:spPr>
          <a:xfrm>
            <a:off x="4643438" y="1330929"/>
            <a:ext cx="4056678" cy="4145831"/>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6" name="Shape 86"/>
          <p:cNvSpPr>
            <a:spLocks noGrp="1"/>
          </p:cNvSpPr>
          <p:nvPr>
            <p:ph type="title"/>
          </p:nvPr>
        </p:nvSpPr>
        <p:spPr>
          <a:xfrm>
            <a:off x="479393" y="393304"/>
            <a:ext cx="8220723" cy="735189"/>
          </a:xfrm>
          <a:prstGeom prst="rect">
            <a:avLst/>
          </a:prstGeom>
        </p:spPr>
        <p:txBody>
          <a:bodyPr/>
          <a:lstStyle>
            <a:lvl1pPr>
              <a:defRPr>
                <a:solidFill>
                  <a:srgbClr val="082F57"/>
                </a:solidFill>
                <a:latin typeface="Arial" panose="020B0604020202020204" pitchFamily="34" charset="0"/>
                <a:cs typeface="Arial" panose="020B0604020202020204" pitchFamily="34" charset="0"/>
              </a:defRPr>
            </a:lvl1pPr>
          </a:lstStyle>
          <a:p>
            <a:r>
              <a:rPr lang="en-US" smtClean="0"/>
              <a:t>Click to edit Master title style</a:t>
            </a:r>
            <a:endParaRPr dirty="0"/>
          </a:p>
        </p:txBody>
      </p:sp>
      <p:sp>
        <p:nvSpPr>
          <p:cNvPr id="88" name="Shape 88"/>
          <p:cNvSpPr>
            <a:spLocks noGrp="1"/>
          </p:cNvSpPr>
          <p:nvPr>
            <p:ph type="sldNum" sz="quarter" idx="2"/>
          </p:nvPr>
        </p:nvSpPr>
        <p:spPr>
          <a:xfrm>
            <a:off x="8509234" y="6398511"/>
            <a:ext cx="190884" cy="187422"/>
          </a:xfrm>
          <a:prstGeom prst="rect">
            <a:avLst/>
          </a:prstGeom>
        </p:spPr>
        <p:txBody>
          <a:bodyPr/>
          <a:lstStyle/>
          <a:p>
            <a:fld id="{F2F8B126-70E6-4326-904B-774BC06D4FD6}" type="slidenum">
              <a:rPr lang="en-US" smtClean="0"/>
              <a:t>‹#›</a:t>
            </a:fld>
            <a:endParaRPr lang="en-US"/>
          </a:p>
        </p:txBody>
      </p:sp>
      <p:sp>
        <p:nvSpPr>
          <p:cNvPr id="6" name="Content Placeholder 2"/>
          <p:cNvSpPr>
            <a:spLocks noGrp="1"/>
          </p:cNvSpPr>
          <p:nvPr>
            <p:ph sz="half" idx="1"/>
          </p:nvPr>
        </p:nvSpPr>
        <p:spPr>
          <a:xfrm>
            <a:off x="479395" y="1330929"/>
            <a:ext cx="4029257" cy="414583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5489139"/>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LIGHT: Side Content">
    <p:spTree>
      <p:nvGrpSpPr>
        <p:cNvPr id="1" name=""/>
        <p:cNvGrpSpPr/>
        <p:nvPr/>
      </p:nvGrpSpPr>
      <p:grpSpPr>
        <a:xfrm>
          <a:off x="0" y="0"/>
          <a:ext cx="0" cy="0"/>
          <a:chOff x="0" y="0"/>
          <a:chExt cx="0" cy="0"/>
        </a:xfrm>
      </p:grpSpPr>
      <p:pic>
        <p:nvPicPr>
          <p:cNvPr id="95" name="AU_PresDeck_Back_LIGHT_4-3-0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96" name="Shape 96"/>
          <p:cNvSpPr>
            <a:spLocks noGrp="1"/>
          </p:cNvSpPr>
          <p:nvPr>
            <p:ph type="title"/>
          </p:nvPr>
        </p:nvSpPr>
        <p:spPr>
          <a:prstGeom prst="rect">
            <a:avLst/>
          </a:prstGeom>
        </p:spPr>
        <p:txBody>
          <a:bodyPr anchor="t"/>
          <a:lstStyle>
            <a:lvl1pPr>
              <a:defRPr>
                <a:solidFill>
                  <a:srgbClr val="082F57"/>
                </a:solidFill>
              </a:defRPr>
            </a:lvl1pPr>
          </a:lstStyle>
          <a:p>
            <a:r>
              <a:rPr lang="en-US" smtClean="0"/>
              <a:t>Click to edit Master title style</a:t>
            </a:r>
            <a:endParaRPr/>
          </a:p>
        </p:txBody>
      </p:sp>
      <p:sp>
        <p:nvSpPr>
          <p:cNvPr id="97" name="Shape 97"/>
          <p:cNvSpPr>
            <a:spLocks noGrp="1"/>
          </p:cNvSpPr>
          <p:nvPr>
            <p:ph type="body" sz="half" idx="1"/>
          </p:nvPr>
        </p:nvSpPr>
        <p:spPr>
          <a:prstGeom prst="rect">
            <a:avLst/>
          </a:prstGeom>
        </p:spPr>
        <p:txBody>
          <a:bodyPr/>
          <a:lstStyle>
            <a:lvl1pPr>
              <a:defRPr>
                <a:solidFill>
                  <a:srgbClr val="082F57"/>
                </a:solidFill>
              </a:defRPr>
            </a:lvl1pPr>
            <a:lvl2pPr>
              <a:defRPr>
                <a:solidFill>
                  <a:srgbClr val="082F57"/>
                </a:solidFill>
              </a:defRPr>
            </a:lvl2pPr>
            <a:lvl3pPr>
              <a:defRPr>
                <a:solidFill>
                  <a:srgbClr val="082F57"/>
                </a:solidFill>
              </a:defRPr>
            </a:lvl3pPr>
            <a:lvl4pPr>
              <a:defRPr>
                <a:solidFill>
                  <a:srgbClr val="082F57"/>
                </a:solidFill>
              </a:defRPr>
            </a:lvl4pPr>
            <a:lvl5pPr>
              <a:defRPr>
                <a:solidFill>
                  <a:srgbClr val="082F57"/>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8" name="Shape 98"/>
          <p:cNvSpPr>
            <a:spLocks noGrp="1"/>
          </p:cNvSpPr>
          <p:nvPr>
            <p:ph type="sldNum" sz="quarter" idx="2"/>
          </p:nvPr>
        </p:nvSpPr>
        <p:spPr>
          <a:xfrm>
            <a:off x="8437408" y="6332845"/>
            <a:ext cx="190884" cy="187422"/>
          </a:xfrm>
          <a:prstGeom prst="rect">
            <a:avLst/>
          </a:prstGeom>
        </p:spPr>
        <p:txBody>
          <a:bodyPr/>
          <a:lstStyle/>
          <a:p>
            <a:fld id="{F2F8B126-70E6-4326-904B-774BC06D4FD6}" type="slidenum">
              <a:rPr lang="en-US" smtClean="0"/>
              <a:t>‹#›</a:t>
            </a:fld>
            <a:endParaRPr lang="en-US"/>
          </a:p>
        </p:txBody>
      </p:sp>
      <p:pic>
        <p:nvPicPr>
          <p:cNvPr id="6" name="Picture 5"/>
          <p:cNvPicPr>
            <a:picLocks noChangeAspect="1"/>
          </p:cNvPicPr>
          <p:nvPr/>
        </p:nvPicPr>
        <p:blipFill rotWithShape="1">
          <a:blip r:embed="rId3"/>
          <a:srcRect l="62531" t="76123" r="10985" b="14143"/>
          <a:stretch/>
        </p:blipFill>
        <p:spPr>
          <a:xfrm>
            <a:off x="6576292" y="6351325"/>
            <a:ext cx="1320800" cy="444062"/>
          </a:xfrm>
          <a:prstGeom prst="rect">
            <a:avLst/>
          </a:prstGeom>
        </p:spPr>
      </p:pic>
    </p:spTree>
    <p:extLst>
      <p:ext uri="{BB962C8B-B14F-4D97-AF65-F5344CB8AC3E}">
        <p14:creationId xmlns:p14="http://schemas.microsoft.com/office/powerpoint/2010/main" val="2474727996"/>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LIGHT: Section Header copy">
    <p:spTree>
      <p:nvGrpSpPr>
        <p:cNvPr id="1" name=""/>
        <p:cNvGrpSpPr/>
        <p:nvPr/>
      </p:nvGrpSpPr>
      <p:grpSpPr>
        <a:xfrm>
          <a:off x="0" y="0"/>
          <a:ext cx="0" cy="0"/>
          <a:chOff x="0" y="0"/>
          <a:chExt cx="0" cy="0"/>
        </a:xfrm>
      </p:grpSpPr>
      <p:pic>
        <p:nvPicPr>
          <p:cNvPr id="105" name="AU_PresDeck_Back_LIGHT_4-3-01.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06" name="Shape 106"/>
          <p:cNvSpPr>
            <a:spLocks noGrp="1"/>
          </p:cNvSpPr>
          <p:nvPr>
            <p:ph type="title"/>
          </p:nvPr>
        </p:nvSpPr>
        <p:spPr>
          <a:xfrm>
            <a:off x="1101083" y="2385269"/>
            <a:ext cx="6941836" cy="1286432"/>
          </a:xfrm>
          <a:prstGeom prst="rect">
            <a:avLst/>
          </a:prstGeom>
        </p:spPr>
        <p:txBody>
          <a:bodyPr/>
          <a:lstStyle>
            <a:lvl1pPr>
              <a:defRPr sz="4219">
                <a:solidFill>
                  <a:srgbClr val="082F57"/>
                </a:solidFill>
              </a:defRPr>
            </a:lvl1pPr>
          </a:lstStyle>
          <a:p>
            <a:r>
              <a:rPr lang="en-US" smtClean="0"/>
              <a:t>Click to edit Master title style</a:t>
            </a:r>
            <a:endParaRPr/>
          </a:p>
        </p:txBody>
      </p:sp>
      <p:sp>
        <p:nvSpPr>
          <p:cNvPr id="107" name="Shape 107"/>
          <p:cNvSpPr/>
          <p:nvPr/>
        </p:nvSpPr>
        <p:spPr>
          <a:xfrm>
            <a:off x="1103107" y="3669174"/>
            <a:ext cx="915396" cy="50189"/>
          </a:xfrm>
          <a:prstGeom prst="rect">
            <a:avLst/>
          </a:prstGeom>
          <a:solidFill>
            <a:srgbClr val="44D62B"/>
          </a:solidFill>
          <a:ln w="12700">
            <a:miter lim="400000"/>
          </a:ln>
        </p:spPr>
        <p:txBody>
          <a:bodyPr lIns="19288" tIns="19288" rIns="19288" bIns="19288" anchor="ctr"/>
          <a:lstStyle/>
          <a:p>
            <a:endParaRPr sz="949" dirty="0"/>
          </a:p>
        </p:txBody>
      </p:sp>
      <p:sp>
        <p:nvSpPr>
          <p:cNvPr id="108" name="Shape 108"/>
          <p:cNvSpPr>
            <a:spLocks noGrp="1"/>
          </p:cNvSpPr>
          <p:nvPr>
            <p:ph type="sldNum" sz="quarter" idx="2"/>
          </p:nvPr>
        </p:nvSpPr>
        <p:spPr>
          <a:xfrm>
            <a:off x="8408380" y="6361873"/>
            <a:ext cx="190884" cy="187422"/>
          </a:xfrm>
          <a:prstGeom prst="rect">
            <a:avLst/>
          </a:prstGeom>
        </p:spPr>
        <p:txBody>
          <a:bodyPr/>
          <a:lstStyle/>
          <a:p>
            <a:fld id="{F2F8B126-70E6-4326-904B-774BC06D4FD6}" type="slidenum">
              <a:rPr lang="en-US" smtClean="0"/>
              <a:t>‹#›</a:t>
            </a:fld>
            <a:endParaRPr lang="en-US"/>
          </a:p>
        </p:txBody>
      </p:sp>
    </p:spTree>
    <p:extLst>
      <p:ext uri="{BB962C8B-B14F-4D97-AF65-F5344CB8AC3E}">
        <p14:creationId xmlns:p14="http://schemas.microsoft.com/office/powerpoint/2010/main" val="265959199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LIGHT: Side Picture with Title &amp; Caption">
    <p:spTree>
      <p:nvGrpSpPr>
        <p:cNvPr id="1" name=""/>
        <p:cNvGrpSpPr/>
        <p:nvPr/>
      </p:nvGrpSpPr>
      <p:grpSpPr>
        <a:xfrm>
          <a:off x="0" y="0"/>
          <a:ext cx="0" cy="0"/>
          <a:chOff x="0" y="0"/>
          <a:chExt cx="0" cy="0"/>
        </a:xfrm>
      </p:grpSpPr>
      <p:pic>
        <p:nvPicPr>
          <p:cNvPr id="115" name="AU_PresDeck_Back_LIGHT_4-3-0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16" name="Shape 116"/>
          <p:cNvSpPr>
            <a:spLocks noGrp="1"/>
          </p:cNvSpPr>
          <p:nvPr>
            <p:ph type="title"/>
          </p:nvPr>
        </p:nvSpPr>
        <p:spPr>
          <a:xfrm>
            <a:off x="1105520" y="2527821"/>
            <a:ext cx="1849485" cy="318791"/>
          </a:xfrm>
          <a:prstGeom prst="rect">
            <a:avLst/>
          </a:prstGeom>
        </p:spPr>
        <p:txBody>
          <a:bodyPr anchor="b"/>
          <a:lstStyle>
            <a:lvl1pPr>
              <a:defRPr>
                <a:solidFill>
                  <a:srgbClr val="082F57"/>
                </a:solidFill>
              </a:defRPr>
            </a:lvl1pPr>
          </a:lstStyle>
          <a:p>
            <a:r>
              <a:rPr lang="en-US" smtClean="0"/>
              <a:t>Click to edit Master title style</a:t>
            </a:r>
            <a:endParaRPr/>
          </a:p>
        </p:txBody>
      </p:sp>
      <p:sp>
        <p:nvSpPr>
          <p:cNvPr id="117" name="Shape 117"/>
          <p:cNvSpPr>
            <a:spLocks noGrp="1"/>
          </p:cNvSpPr>
          <p:nvPr>
            <p:ph type="body" sz="quarter" idx="1"/>
          </p:nvPr>
        </p:nvSpPr>
        <p:spPr>
          <a:xfrm>
            <a:off x="1105520" y="3047795"/>
            <a:ext cx="1849485" cy="452736"/>
          </a:xfrm>
          <a:prstGeom prst="rect">
            <a:avLst/>
          </a:prstGeom>
        </p:spPr>
        <p:txBody>
          <a:bodyPr anchor="t"/>
          <a:lstStyle>
            <a:lvl1pPr>
              <a:lnSpc>
                <a:spcPct val="100000"/>
              </a:lnSpc>
              <a:spcBef>
                <a:spcPts val="211"/>
              </a:spcBef>
              <a:defRPr>
                <a:solidFill>
                  <a:srgbClr val="A5ACAF"/>
                </a:solidFill>
              </a:defRPr>
            </a:lvl1pPr>
            <a:lvl2pPr>
              <a:lnSpc>
                <a:spcPct val="100000"/>
              </a:lnSpc>
              <a:spcBef>
                <a:spcPts val="211"/>
              </a:spcBef>
              <a:defRPr>
                <a:solidFill>
                  <a:srgbClr val="A5ACAF"/>
                </a:solidFill>
              </a:defRPr>
            </a:lvl2pPr>
            <a:lvl3pPr>
              <a:lnSpc>
                <a:spcPct val="100000"/>
              </a:lnSpc>
              <a:spcBef>
                <a:spcPts val="211"/>
              </a:spcBef>
              <a:defRPr>
                <a:solidFill>
                  <a:srgbClr val="A5ACAF"/>
                </a:solidFill>
              </a:defRPr>
            </a:lvl3pPr>
            <a:lvl4pPr>
              <a:lnSpc>
                <a:spcPct val="100000"/>
              </a:lnSpc>
              <a:spcBef>
                <a:spcPts val="211"/>
              </a:spcBef>
              <a:defRPr>
                <a:solidFill>
                  <a:srgbClr val="A5ACAF"/>
                </a:solidFill>
              </a:defRPr>
            </a:lvl4pPr>
            <a:lvl5pPr>
              <a:lnSpc>
                <a:spcPct val="100000"/>
              </a:lnSpc>
              <a:spcBef>
                <a:spcPts val="211"/>
              </a:spcBef>
              <a:defRPr>
                <a:solidFill>
                  <a:srgbClr val="A5ACAF"/>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8" name="Shape 118"/>
          <p:cNvSpPr>
            <a:spLocks noGrp="1"/>
          </p:cNvSpPr>
          <p:nvPr>
            <p:ph type="pic" sz="half" idx="13"/>
          </p:nvPr>
        </p:nvSpPr>
        <p:spPr>
          <a:xfrm>
            <a:off x="3193233" y="1197280"/>
            <a:ext cx="4845054" cy="3633790"/>
          </a:xfrm>
          <a:prstGeom prst="rect">
            <a:avLst/>
          </a:prstGeom>
          <a:ln w="12700"/>
        </p:spPr>
        <p:txBody>
          <a:bodyPr lIns="91439" tIns="45719" rIns="91439" bIns="45719" anchor="t">
            <a:noAutofit/>
          </a:bodyPr>
          <a:lstStyle/>
          <a:p>
            <a:r>
              <a:rPr lang="en-US" smtClean="0"/>
              <a:t>Click icon to add picture</a:t>
            </a:r>
            <a:endParaRPr dirty="0"/>
          </a:p>
        </p:txBody>
      </p:sp>
      <p:sp>
        <p:nvSpPr>
          <p:cNvPr id="119" name="Shape 119"/>
          <p:cNvSpPr>
            <a:spLocks noGrp="1"/>
          </p:cNvSpPr>
          <p:nvPr>
            <p:ph type="sldNum" sz="quarter" idx="2"/>
          </p:nvPr>
        </p:nvSpPr>
        <p:spPr>
          <a:xfrm>
            <a:off x="8393866" y="6361873"/>
            <a:ext cx="190884" cy="187422"/>
          </a:xfrm>
          <a:prstGeom prst="rect">
            <a:avLst/>
          </a:prstGeom>
        </p:spPr>
        <p:txBody>
          <a:bodyPr/>
          <a:lstStyle/>
          <a:p>
            <a:fld id="{F2F8B126-70E6-4326-904B-774BC06D4FD6}" type="slidenum">
              <a:rPr lang="en-US" smtClean="0"/>
              <a:t>‹#›</a:t>
            </a:fld>
            <a:endParaRPr lang="en-US"/>
          </a:p>
        </p:txBody>
      </p:sp>
    </p:spTree>
    <p:extLst>
      <p:ext uri="{BB962C8B-B14F-4D97-AF65-F5344CB8AC3E}">
        <p14:creationId xmlns:p14="http://schemas.microsoft.com/office/powerpoint/2010/main" val="320787665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IGHT: Title Only">
    <p:spTree>
      <p:nvGrpSpPr>
        <p:cNvPr id="1" name=""/>
        <p:cNvGrpSpPr/>
        <p:nvPr/>
      </p:nvGrpSpPr>
      <p:grpSpPr>
        <a:xfrm>
          <a:off x="0" y="0"/>
          <a:ext cx="0" cy="0"/>
          <a:chOff x="0" y="0"/>
          <a:chExt cx="0" cy="0"/>
        </a:xfrm>
      </p:grpSpPr>
      <p:pic>
        <p:nvPicPr>
          <p:cNvPr id="85" name="AU_PresDeck_Back_LIGHT_4-3-0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6" name="Shape 86"/>
          <p:cNvSpPr>
            <a:spLocks noGrp="1"/>
          </p:cNvSpPr>
          <p:nvPr>
            <p:ph type="title"/>
          </p:nvPr>
        </p:nvSpPr>
        <p:spPr>
          <a:xfrm>
            <a:off x="1101083" y="881577"/>
            <a:ext cx="6941836" cy="735189"/>
          </a:xfrm>
          <a:prstGeom prst="rect">
            <a:avLst/>
          </a:prstGeom>
        </p:spPr>
        <p:txBody>
          <a:bodyPr/>
          <a:lstStyle>
            <a:lvl1pPr>
              <a:defRPr>
                <a:solidFill>
                  <a:srgbClr val="082F57"/>
                </a:solidFill>
              </a:defRPr>
            </a:lvl1pPr>
          </a:lstStyle>
          <a:p>
            <a:r>
              <a:rPr lang="en-US" smtClean="0"/>
              <a:t>Click to edit Master title style</a:t>
            </a:r>
            <a:endParaRPr/>
          </a:p>
        </p:txBody>
      </p:sp>
      <p:sp>
        <p:nvSpPr>
          <p:cNvPr id="88" name="Shape 88"/>
          <p:cNvSpPr>
            <a:spLocks noGrp="1"/>
          </p:cNvSpPr>
          <p:nvPr>
            <p:ph type="sldNum" sz="quarter" idx="2"/>
          </p:nvPr>
        </p:nvSpPr>
        <p:spPr>
          <a:xfrm>
            <a:off x="8408380" y="6361873"/>
            <a:ext cx="190884" cy="187422"/>
          </a:xfrm>
          <a:prstGeom prst="rect">
            <a:avLst/>
          </a:prstGeom>
        </p:spPr>
        <p:txBody>
          <a:bodyPr/>
          <a:lstStyle/>
          <a:p>
            <a:fld id="{F2F8B126-70E6-4326-904B-774BC06D4FD6}" type="slidenum">
              <a:rPr lang="en-US" smtClean="0"/>
              <a:t>‹#›</a:t>
            </a:fld>
            <a:endParaRPr lang="en-US"/>
          </a:p>
        </p:txBody>
      </p:sp>
      <p:pic>
        <p:nvPicPr>
          <p:cNvPr id="5" name="Picture 4"/>
          <p:cNvPicPr>
            <a:picLocks noChangeAspect="1"/>
          </p:cNvPicPr>
          <p:nvPr/>
        </p:nvPicPr>
        <p:blipFill rotWithShape="1">
          <a:blip r:embed="rId3"/>
          <a:srcRect l="62531" t="76123" r="10985" b="14143"/>
          <a:stretch/>
        </p:blipFill>
        <p:spPr>
          <a:xfrm>
            <a:off x="6576292" y="6351325"/>
            <a:ext cx="1320800" cy="444062"/>
          </a:xfrm>
          <a:prstGeom prst="rect">
            <a:avLst/>
          </a:prstGeom>
        </p:spPr>
      </p:pic>
    </p:spTree>
    <p:extLst>
      <p:ext uri="{BB962C8B-B14F-4D97-AF65-F5344CB8AC3E}">
        <p14:creationId xmlns:p14="http://schemas.microsoft.com/office/powerpoint/2010/main" val="141146247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GHT: Blank">
    <p:spTree>
      <p:nvGrpSpPr>
        <p:cNvPr id="1" name=""/>
        <p:cNvGrpSpPr/>
        <p:nvPr/>
      </p:nvGrpSpPr>
      <p:grpSpPr>
        <a:xfrm>
          <a:off x="0" y="0"/>
          <a:ext cx="0" cy="0"/>
          <a:chOff x="0" y="0"/>
          <a:chExt cx="0" cy="0"/>
        </a:xfrm>
      </p:grpSpPr>
      <p:pic>
        <p:nvPicPr>
          <p:cNvPr id="85" name="AU_PresDeck_Back_LIGHT_4-3-0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8" name="Shape 88"/>
          <p:cNvSpPr>
            <a:spLocks noGrp="1"/>
          </p:cNvSpPr>
          <p:nvPr>
            <p:ph type="sldNum" sz="quarter" idx="2"/>
          </p:nvPr>
        </p:nvSpPr>
        <p:spPr>
          <a:xfrm>
            <a:off x="8451922" y="6376387"/>
            <a:ext cx="190884" cy="187422"/>
          </a:xfrm>
          <a:prstGeom prst="rect">
            <a:avLst/>
          </a:prstGeom>
        </p:spPr>
        <p:txBody>
          <a:bodyPr/>
          <a:lstStyle/>
          <a:p>
            <a:fld id="{F2F8B126-70E6-4326-904B-774BC06D4FD6}" type="slidenum">
              <a:rPr lang="en-US" smtClean="0"/>
              <a:t>‹#›</a:t>
            </a:fld>
            <a:endParaRPr lang="en-US"/>
          </a:p>
        </p:txBody>
      </p:sp>
      <p:pic>
        <p:nvPicPr>
          <p:cNvPr id="4" name="Picture 3"/>
          <p:cNvPicPr>
            <a:picLocks noChangeAspect="1"/>
          </p:cNvPicPr>
          <p:nvPr/>
        </p:nvPicPr>
        <p:blipFill rotWithShape="1">
          <a:blip r:embed="rId3"/>
          <a:srcRect l="62531" t="76123" r="10985" b="14143"/>
          <a:stretch/>
        </p:blipFill>
        <p:spPr>
          <a:xfrm>
            <a:off x="6576292" y="6351325"/>
            <a:ext cx="1320800" cy="444062"/>
          </a:xfrm>
          <a:prstGeom prst="rect">
            <a:avLst/>
          </a:prstGeom>
        </p:spPr>
      </p:pic>
    </p:spTree>
    <p:extLst>
      <p:ext uri="{BB962C8B-B14F-4D97-AF65-F5344CB8AC3E}">
        <p14:creationId xmlns:p14="http://schemas.microsoft.com/office/powerpoint/2010/main" val="68602444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Picture with Title &amp; Caption copy">
    <p:spTree>
      <p:nvGrpSpPr>
        <p:cNvPr id="1" name=""/>
        <p:cNvGrpSpPr/>
        <p:nvPr/>
      </p:nvGrpSpPr>
      <p:grpSpPr>
        <a:xfrm>
          <a:off x="0" y="0"/>
          <a:ext cx="0" cy="0"/>
          <a:chOff x="0" y="0"/>
          <a:chExt cx="0" cy="0"/>
        </a:xfrm>
      </p:grpSpPr>
      <p:pic>
        <p:nvPicPr>
          <p:cNvPr id="126" name="AU_PresDeck_Back_LIGHT_4-3-0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7" name="Shape 127"/>
          <p:cNvSpPr>
            <a:spLocks noGrp="1"/>
          </p:cNvSpPr>
          <p:nvPr>
            <p:ph type="title"/>
          </p:nvPr>
        </p:nvSpPr>
        <p:spPr>
          <a:xfrm>
            <a:off x="2226283" y="4360636"/>
            <a:ext cx="4708872" cy="318791"/>
          </a:xfrm>
          <a:prstGeom prst="rect">
            <a:avLst/>
          </a:prstGeom>
        </p:spPr>
        <p:txBody>
          <a:bodyPr anchor="b"/>
          <a:lstStyle>
            <a:lvl1pPr>
              <a:defRPr>
                <a:solidFill>
                  <a:srgbClr val="082F57"/>
                </a:solidFill>
              </a:defRPr>
            </a:lvl1pPr>
          </a:lstStyle>
          <a:p>
            <a:r>
              <a:rPr lang="en-US" smtClean="0"/>
              <a:t>Click to edit Master title style</a:t>
            </a:r>
            <a:endParaRPr/>
          </a:p>
        </p:txBody>
      </p:sp>
      <p:sp>
        <p:nvSpPr>
          <p:cNvPr id="128" name="Shape 128"/>
          <p:cNvSpPr>
            <a:spLocks noGrp="1"/>
          </p:cNvSpPr>
          <p:nvPr>
            <p:ph type="pic" sz="half" idx="13"/>
          </p:nvPr>
        </p:nvSpPr>
        <p:spPr>
          <a:xfrm>
            <a:off x="2217564" y="627797"/>
            <a:ext cx="4708872" cy="3531653"/>
          </a:xfrm>
          <a:prstGeom prst="rect">
            <a:avLst/>
          </a:prstGeom>
          <a:ln w="12700"/>
        </p:spPr>
        <p:txBody>
          <a:bodyPr lIns="91439" tIns="45719" rIns="91439" bIns="45719" anchor="t">
            <a:noAutofit/>
          </a:bodyPr>
          <a:lstStyle/>
          <a:p>
            <a:r>
              <a:rPr lang="en-US" smtClean="0"/>
              <a:t>Click icon to add picture</a:t>
            </a:r>
            <a:endParaRPr dirty="0"/>
          </a:p>
        </p:txBody>
      </p:sp>
      <p:sp>
        <p:nvSpPr>
          <p:cNvPr id="129" name="Shape 129"/>
          <p:cNvSpPr>
            <a:spLocks noGrp="1"/>
          </p:cNvSpPr>
          <p:nvPr>
            <p:ph type="body" sz="quarter" idx="1"/>
          </p:nvPr>
        </p:nvSpPr>
        <p:spPr>
          <a:xfrm>
            <a:off x="2233161" y="4880611"/>
            <a:ext cx="4708872" cy="452735"/>
          </a:xfrm>
          <a:prstGeom prst="rect">
            <a:avLst/>
          </a:prstGeom>
        </p:spPr>
        <p:txBody>
          <a:bodyPr anchor="t"/>
          <a:lstStyle>
            <a:lvl1pPr>
              <a:lnSpc>
                <a:spcPct val="100000"/>
              </a:lnSpc>
              <a:spcBef>
                <a:spcPts val="211"/>
              </a:spcBef>
              <a:defRPr sz="844">
                <a:solidFill>
                  <a:srgbClr val="A5ACAF"/>
                </a:solidFill>
              </a:defRPr>
            </a:lvl1pPr>
            <a:lvl2pPr>
              <a:lnSpc>
                <a:spcPct val="100000"/>
              </a:lnSpc>
              <a:spcBef>
                <a:spcPts val="211"/>
              </a:spcBef>
              <a:defRPr sz="844">
                <a:solidFill>
                  <a:srgbClr val="A5ACAF"/>
                </a:solidFill>
              </a:defRPr>
            </a:lvl2pPr>
            <a:lvl3pPr>
              <a:lnSpc>
                <a:spcPct val="100000"/>
              </a:lnSpc>
              <a:spcBef>
                <a:spcPts val="211"/>
              </a:spcBef>
              <a:defRPr sz="844">
                <a:solidFill>
                  <a:srgbClr val="A5ACAF"/>
                </a:solidFill>
              </a:defRPr>
            </a:lvl3pPr>
            <a:lvl4pPr>
              <a:lnSpc>
                <a:spcPct val="100000"/>
              </a:lnSpc>
              <a:spcBef>
                <a:spcPts val="211"/>
              </a:spcBef>
              <a:defRPr sz="844">
                <a:solidFill>
                  <a:srgbClr val="A5ACAF"/>
                </a:solidFill>
              </a:defRPr>
            </a:lvl4pPr>
            <a:lvl5pPr>
              <a:lnSpc>
                <a:spcPct val="100000"/>
              </a:lnSpc>
              <a:spcBef>
                <a:spcPts val="211"/>
              </a:spcBef>
              <a:defRPr sz="844">
                <a:solidFill>
                  <a:srgbClr val="A5ACAF"/>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0" name="Shape 130"/>
          <p:cNvSpPr>
            <a:spLocks noGrp="1"/>
          </p:cNvSpPr>
          <p:nvPr>
            <p:ph type="sldNum" sz="quarter" idx="2"/>
          </p:nvPr>
        </p:nvSpPr>
        <p:spPr>
          <a:xfrm>
            <a:off x="8451922" y="6347359"/>
            <a:ext cx="190884" cy="187422"/>
          </a:xfrm>
          <a:prstGeom prst="rect">
            <a:avLst/>
          </a:prstGeom>
        </p:spPr>
        <p:txBody>
          <a:bodyPr/>
          <a:lstStyle/>
          <a:p>
            <a:fld id="{F2F8B126-70E6-4326-904B-774BC06D4FD6}" type="slidenum">
              <a:rPr lang="en-US" smtClean="0"/>
              <a:t>‹#›</a:t>
            </a:fld>
            <a:endParaRPr lang="en-US"/>
          </a:p>
        </p:txBody>
      </p:sp>
      <p:pic>
        <p:nvPicPr>
          <p:cNvPr id="7" name="Picture 6"/>
          <p:cNvPicPr>
            <a:picLocks noChangeAspect="1"/>
          </p:cNvPicPr>
          <p:nvPr/>
        </p:nvPicPr>
        <p:blipFill rotWithShape="1">
          <a:blip r:embed="rId3"/>
          <a:srcRect l="62531" t="76123" r="10985" b="14143"/>
          <a:stretch/>
        </p:blipFill>
        <p:spPr>
          <a:xfrm>
            <a:off x="6576292" y="6351325"/>
            <a:ext cx="1320800" cy="444062"/>
          </a:xfrm>
          <a:prstGeom prst="rect">
            <a:avLst/>
          </a:prstGeom>
        </p:spPr>
      </p:pic>
    </p:spTree>
    <p:extLst>
      <p:ext uri="{BB962C8B-B14F-4D97-AF65-F5344CB8AC3E}">
        <p14:creationId xmlns:p14="http://schemas.microsoft.com/office/powerpoint/2010/main" val="117314233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ingle-Column + Small Head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69917" y="235505"/>
            <a:ext cx="8653182" cy="484094"/>
          </a:xfrm>
        </p:spPr>
        <p:txBody>
          <a:bodyPr lIns="91440" tIns="91440" rIns="91440" bIns="91440" anchor="ctr">
            <a:noAutofit/>
          </a:bodyPr>
          <a:lstStyle>
            <a:lvl1pPr>
              <a:lnSpc>
                <a:spcPct val="80000"/>
              </a:lnSpc>
              <a:defRPr sz="1786" cap="all" baseline="0">
                <a:latin typeface="Arial Narrow" panose="020B0606020202030204" pitchFamily="34" charset="0"/>
              </a:defRPr>
            </a:lvl1pPr>
          </a:lstStyle>
          <a:p>
            <a:r>
              <a:rPr lang="en-US" dirty="0"/>
              <a:t>TITLE – BLANK SLIDE</a:t>
            </a:r>
          </a:p>
        </p:txBody>
      </p:sp>
      <p:sp>
        <p:nvSpPr>
          <p:cNvPr id="10" name="Slide Number Placeholder 6"/>
          <p:cNvSpPr>
            <a:spLocks noGrp="1"/>
          </p:cNvSpPr>
          <p:nvPr>
            <p:ph type="sldNum" sz="quarter" idx="4"/>
          </p:nvPr>
        </p:nvSpPr>
        <p:spPr>
          <a:xfrm>
            <a:off x="8430574" y="6395930"/>
            <a:ext cx="137984" cy="150360"/>
          </a:xfrm>
          <a:prstGeom prst="rect">
            <a:avLst/>
          </a:prstGeom>
          <a:solidFill>
            <a:srgbClr val="00558C"/>
          </a:solidFill>
          <a:ln>
            <a:noFill/>
          </a:ln>
        </p:spPr>
        <p:txBody>
          <a:bodyPr anchor="ctr"/>
          <a:lstStyle>
            <a:lvl1pPr algn="ctr">
              <a:defRPr sz="497" b="1">
                <a:solidFill>
                  <a:srgbClr val="FFFFFF"/>
                </a:solidFill>
                <a:latin typeface="Arial Narrow" panose="020B0606020202030204" pitchFamily="34" charset="0"/>
              </a:defRPr>
            </a:lvl1pPr>
          </a:lstStyle>
          <a:p>
            <a:fld id="{F2F8B126-70E6-4326-904B-774BC06D4FD6}" type="slidenum">
              <a:rPr lang="en-US" smtClean="0"/>
              <a:t>‹#›</a:t>
            </a:fld>
            <a:endParaRPr lang="en-US"/>
          </a:p>
        </p:txBody>
      </p:sp>
      <p:sp>
        <p:nvSpPr>
          <p:cNvPr id="11" name="Footer Placeholder 4"/>
          <p:cNvSpPr>
            <a:spLocks noGrp="1"/>
          </p:cNvSpPr>
          <p:nvPr>
            <p:ph type="ftr" sz="quarter" idx="3"/>
          </p:nvPr>
        </p:nvSpPr>
        <p:spPr>
          <a:xfrm>
            <a:off x="431281" y="6494877"/>
            <a:ext cx="1757028" cy="363124"/>
          </a:xfrm>
          <a:prstGeom prst="rect">
            <a:avLst/>
          </a:prstGeom>
          <a:solidFill>
            <a:schemeClr val="bg2"/>
          </a:solidFill>
        </p:spPr>
        <p:txBody>
          <a:bodyPr anchor="ctr"/>
          <a:lstStyle>
            <a:lvl1pPr algn="ctr">
              <a:lnSpc>
                <a:spcPct val="100000"/>
              </a:lnSpc>
              <a:defRPr sz="298" b="0" baseline="0">
                <a:solidFill>
                  <a:schemeClr val="tx1"/>
                </a:solidFill>
                <a:latin typeface="Arial Narrow" panose="020B0606020202030204" pitchFamily="34" charset="0"/>
                <a:cs typeface="Arial"/>
              </a:defRPr>
            </a:lvl1pPr>
          </a:lstStyle>
          <a:p>
            <a:r>
              <a:rPr lang="en-US" smtClean="0"/>
              <a:t>as of 4/19/19</a:t>
            </a:r>
            <a:endParaRPr lang="en-US"/>
          </a:p>
        </p:txBody>
      </p:sp>
    </p:spTree>
    <p:extLst>
      <p:ext uri="{BB962C8B-B14F-4D97-AF65-F5344CB8AC3E}">
        <p14:creationId xmlns:p14="http://schemas.microsoft.com/office/powerpoint/2010/main" val="298158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Content">
    <p:spTree>
      <p:nvGrpSpPr>
        <p:cNvPr id="1" name=""/>
        <p:cNvGrpSpPr/>
        <p:nvPr/>
      </p:nvGrpSpPr>
      <p:grpSpPr>
        <a:xfrm>
          <a:off x="0" y="0"/>
          <a:ext cx="0" cy="0"/>
          <a:chOff x="0" y="0"/>
          <a:chExt cx="0" cy="0"/>
        </a:xfrm>
      </p:grpSpPr>
      <p:pic>
        <p:nvPicPr>
          <p:cNvPr id="23" name="AU_PresDeck_Back_DARK_4-3-02-03.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4" name="Shape 24"/>
          <p:cNvSpPr>
            <a:spLocks noGrp="1"/>
          </p:cNvSpPr>
          <p:nvPr>
            <p:ph type="title"/>
          </p:nvPr>
        </p:nvSpPr>
        <p:spPr>
          <a:xfrm>
            <a:off x="1101083" y="881577"/>
            <a:ext cx="6941836" cy="735189"/>
          </a:xfrm>
          <a:prstGeom prst="rect">
            <a:avLst/>
          </a:prstGeom>
        </p:spPr>
        <p:txBody>
          <a:bodyPr/>
          <a:lstStyle/>
          <a:p>
            <a:r>
              <a:rPr lang="en-US" smtClean="0"/>
              <a:t>Click to edit Master title style</a:t>
            </a:r>
            <a:endParaRPr/>
          </a:p>
        </p:txBody>
      </p:sp>
      <p:sp>
        <p:nvSpPr>
          <p:cNvPr id="25" name="Shape 25"/>
          <p:cNvSpPr>
            <a:spLocks noGrp="1"/>
          </p:cNvSpPr>
          <p:nvPr>
            <p:ph type="body" sz="half" idx="1"/>
          </p:nvPr>
        </p:nvSpPr>
        <p:spPr>
          <a:xfrm>
            <a:off x="1086177" y="2066915"/>
            <a:ext cx="6941836" cy="3300327"/>
          </a:xfrm>
          <a:prstGeom prst="rect">
            <a:avLst/>
          </a:prstGeom>
        </p:spPr>
        <p:txBody>
          <a:bodyPr anchor="t"/>
          <a:lstStyle>
            <a:lvl1pPr marL="237326" indent="-237326">
              <a:lnSpc>
                <a:spcPct val="100000"/>
              </a:lnSpc>
              <a:spcBef>
                <a:spcPts val="527"/>
              </a:spcBef>
              <a:buSzPct val="100000"/>
              <a:buFont typeface="Arial"/>
              <a:buChar char="•"/>
              <a:defRPr sz="1582"/>
            </a:lvl1pPr>
            <a:lvl2pPr marL="467118" indent="-226025">
              <a:lnSpc>
                <a:spcPct val="100000"/>
              </a:lnSpc>
              <a:spcBef>
                <a:spcPts val="527"/>
              </a:spcBef>
              <a:buSzPct val="100000"/>
              <a:buFont typeface="Arial"/>
              <a:buChar char="–"/>
              <a:defRPr sz="1582"/>
            </a:lvl2pPr>
            <a:lvl3pPr marL="693143" indent="-210956">
              <a:lnSpc>
                <a:spcPct val="100000"/>
              </a:lnSpc>
              <a:spcBef>
                <a:spcPts val="527"/>
              </a:spcBef>
              <a:buSzPct val="100000"/>
              <a:buFont typeface="Arial"/>
              <a:buChar char="•"/>
              <a:defRPr sz="1582"/>
            </a:lvl3pPr>
            <a:lvl4pPr marL="976427" indent="-253148">
              <a:lnSpc>
                <a:spcPct val="100000"/>
              </a:lnSpc>
              <a:spcBef>
                <a:spcPts val="527"/>
              </a:spcBef>
              <a:buSzPct val="100000"/>
              <a:buFont typeface="Arial"/>
              <a:buChar char="–"/>
              <a:defRPr sz="1582"/>
            </a:lvl4pPr>
            <a:lvl5pPr marL="1217519" indent="-253148">
              <a:lnSpc>
                <a:spcPct val="100000"/>
              </a:lnSpc>
              <a:spcBef>
                <a:spcPts val="527"/>
              </a:spcBef>
              <a:buSzPct val="100000"/>
              <a:buFont typeface="Arial"/>
              <a:buChar char="»"/>
              <a:defRPr sz="1582"/>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6" name="Shape 26"/>
          <p:cNvSpPr>
            <a:spLocks noGrp="1"/>
          </p:cNvSpPr>
          <p:nvPr>
            <p:ph type="sldNum" sz="quarter" idx="2"/>
          </p:nvPr>
        </p:nvSpPr>
        <p:spPr>
          <a:prstGeom prst="rect">
            <a:avLst/>
          </a:prstGeom>
        </p:spPr>
        <p:txBody>
          <a:bodyPr/>
          <a:lstStyle/>
          <a:p>
            <a:fld id="{F2F8B126-70E6-4326-904B-774BC06D4FD6}" type="slidenum">
              <a:rPr lang="en-US" smtClean="0"/>
              <a:t>‹#›</a:t>
            </a:fld>
            <a:endParaRPr lang="en-US"/>
          </a:p>
        </p:txBody>
      </p:sp>
    </p:spTree>
    <p:extLst>
      <p:ext uri="{BB962C8B-B14F-4D97-AF65-F5344CB8AC3E}">
        <p14:creationId xmlns:p14="http://schemas.microsoft.com/office/powerpoint/2010/main" val="9682195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9"/>
            <a:ext cx="7467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F2F8B126-70E6-4326-904B-774BC06D4FD6}" type="slidenum">
              <a:rPr lang="en-US" smtClean="0"/>
              <a:t>‹#›</a:t>
            </a:fld>
            <a:endParaRPr lang="en-US"/>
          </a:p>
        </p:txBody>
      </p:sp>
    </p:spTree>
    <p:extLst>
      <p:ext uri="{BB962C8B-B14F-4D97-AF65-F5344CB8AC3E}">
        <p14:creationId xmlns:p14="http://schemas.microsoft.com/office/powerpoint/2010/main" val="3719844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Single-Column + Small Head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3040" y="322729"/>
            <a:ext cx="8646154" cy="484094"/>
          </a:xfrm>
        </p:spPr>
        <p:txBody>
          <a:bodyPr lIns="91440" tIns="91440" rIns="91440" bIns="91440" anchor="ctr">
            <a:noAutofit/>
          </a:bodyPr>
          <a:lstStyle>
            <a:lvl1pPr>
              <a:lnSpc>
                <a:spcPct val="80000"/>
              </a:lnSpc>
              <a:defRPr sz="1786" cap="all" baseline="0">
                <a:latin typeface="Arial Narrow" panose="020B0606020202030204" pitchFamily="34" charset="0"/>
              </a:defRPr>
            </a:lvl1pPr>
          </a:lstStyle>
          <a:p>
            <a:r>
              <a:rPr lang="en-US" dirty="0"/>
              <a:t>TITLE – BLANK SLIDE</a:t>
            </a:r>
          </a:p>
        </p:txBody>
      </p:sp>
      <p:sp>
        <p:nvSpPr>
          <p:cNvPr id="10" name="Slide Number Placeholder 6"/>
          <p:cNvSpPr>
            <a:spLocks noGrp="1"/>
          </p:cNvSpPr>
          <p:nvPr>
            <p:ph type="sldNum" sz="quarter" idx="4"/>
          </p:nvPr>
        </p:nvSpPr>
        <p:spPr>
          <a:xfrm>
            <a:off x="113888" y="6600656"/>
            <a:ext cx="137984" cy="150360"/>
          </a:xfrm>
          <a:prstGeom prst="rect">
            <a:avLst/>
          </a:prstGeom>
          <a:solidFill>
            <a:srgbClr val="00558C"/>
          </a:solidFill>
          <a:ln>
            <a:noFill/>
          </a:ln>
        </p:spPr>
        <p:txBody>
          <a:bodyPr anchor="ctr"/>
          <a:lstStyle>
            <a:lvl1pPr algn="ctr">
              <a:defRPr sz="497" b="1">
                <a:solidFill>
                  <a:srgbClr val="FFFFFF"/>
                </a:solidFill>
                <a:latin typeface="Arial Narrow" panose="020B0606020202030204" pitchFamily="34" charset="0"/>
              </a:defRPr>
            </a:lvl1pPr>
          </a:lstStyle>
          <a:p>
            <a:fld id="{F2F8B126-70E6-4326-904B-774BC06D4FD6}" type="slidenum">
              <a:rPr lang="en-US" smtClean="0"/>
              <a:t>‹#›</a:t>
            </a:fld>
            <a:endParaRPr lang="en-US"/>
          </a:p>
        </p:txBody>
      </p:sp>
      <p:pic>
        <p:nvPicPr>
          <p:cNvPr id="13" name="Picture 12" descr="Huron-Logo_CMYK_hero_vert_060716.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80099" y="6559316"/>
            <a:ext cx="1143000" cy="238760"/>
          </a:xfrm>
          <a:prstGeom prst="rect">
            <a:avLst/>
          </a:prstGeom>
        </p:spPr>
      </p:pic>
      <p:sp>
        <p:nvSpPr>
          <p:cNvPr id="2" name="Rectangle 1"/>
          <p:cNvSpPr/>
          <p:nvPr/>
        </p:nvSpPr>
        <p:spPr>
          <a:xfrm>
            <a:off x="0" y="5492606"/>
            <a:ext cx="9144000" cy="8585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3" dirty="0"/>
          </a:p>
        </p:txBody>
      </p:sp>
      <p:sp>
        <p:nvSpPr>
          <p:cNvPr id="5" name="Text Placeholder 4"/>
          <p:cNvSpPr>
            <a:spLocks noGrp="1"/>
          </p:cNvSpPr>
          <p:nvPr>
            <p:ph type="body" sz="quarter" idx="15" hasCustomPrompt="1"/>
          </p:nvPr>
        </p:nvSpPr>
        <p:spPr>
          <a:xfrm>
            <a:off x="431778" y="5637962"/>
            <a:ext cx="8273093" cy="486055"/>
          </a:xfrm>
        </p:spPr>
        <p:txBody>
          <a:bodyPr/>
          <a:lstStyle>
            <a:lvl1pPr algn="ctr">
              <a:defRPr b="1">
                <a:solidFill>
                  <a:schemeClr val="bg1"/>
                </a:solidFill>
              </a:defRPr>
            </a:lvl1pPr>
          </a:lstStyle>
          <a:p>
            <a:pPr lvl="0"/>
            <a:r>
              <a:rPr lang="en-US" dirty="0"/>
              <a:t>Tombstone</a:t>
            </a:r>
          </a:p>
        </p:txBody>
      </p:sp>
      <p:sp>
        <p:nvSpPr>
          <p:cNvPr id="7" name="Text Placeholder 6"/>
          <p:cNvSpPr>
            <a:spLocks noGrp="1"/>
          </p:cNvSpPr>
          <p:nvPr>
            <p:ph type="body" sz="quarter" idx="16" hasCustomPrompt="1"/>
          </p:nvPr>
        </p:nvSpPr>
        <p:spPr>
          <a:xfrm>
            <a:off x="233553" y="806823"/>
            <a:ext cx="8653182" cy="806824"/>
          </a:xfrm>
        </p:spPr>
        <p:txBody>
          <a:bodyPr/>
          <a:lstStyle>
            <a:lvl1pPr>
              <a:defRPr/>
            </a:lvl1pPr>
          </a:lstStyle>
          <a:p>
            <a:pPr lvl="0"/>
            <a:r>
              <a:rPr lang="en-US" dirty="0"/>
              <a:t>Lead in sentence</a:t>
            </a:r>
          </a:p>
        </p:txBody>
      </p:sp>
      <p:sp>
        <p:nvSpPr>
          <p:cNvPr id="16" name="Text Placeholder 15"/>
          <p:cNvSpPr>
            <a:spLocks noGrp="1"/>
          </p:cNvSpPr>
          <p:nvPr>
            <p:ph type="body" sz="quarter" idx="17" hasCustomPrompt="1"/>
          </p:nvPr>
        </p:nvSpPr>
        <p:spPr>
          <a:xfrm>
            <a:off x="233553" y="1613647"/>
            <a:ext cx="8653182" cy="3528452"/>
          </a:xfrm>
        </p:spPr>
        <p:txBody>
          <a:bodyPr/>
          <a:lstStyle>
            <a:lvl1pPr>
              <a:defRPr/>
            </a:lvl1pPr>
            <a:lvl2pPr>
              <a:buClr>
                <a:schemeClr val="bg2">
                  <a:lumMod val="50000"/>
                </a:schemeClr>
              </a:buClr>
              <a:defRPr sz="794"/>
            </a:lvl2pPr>
            <a:lvl3pPr>
              <a:buClr>
                <a:schemeClr val="bg2">
                  <a:lumMod val="50000"/>
                </a:schemeClr>
              </a:buClr>
              <a:defRPr sz="794"/>
            </a:lvl3pPr>
            <a:lvl4pPr>
              <a:defRPr sz="695"/>
            </a:lvl4pPr>
            <a:lvl5pPr>
              <a:defRPr sz="596"/>
            </a:lvl5pPr>
          </a:lstStyle>
          <a:p>
            <a:pPr lvl="0"/>
            <a:r>
              <a:rPr lang="en-US" dirty="0"/>
              <a:t>Text</a:t>
            </a:r>
          </a:p>
        </p:txBody>
      </p:sp>
      <p:pic>
        <p:nvPicPr>
          <p:cNvPr id="17" name="Picture 2" descr="Image result for university of georgia sys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1648" y="161367"/>
            <a:ext cx="466491" cy="625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84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23" name="AU_PresDeck_Back_DARK_4-3-02-03.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4" name="Shape 24"/>
          <p:cNvSpPr>
            <a:spLocks noGrp="1"/>
          </p:cNvSpPr>
          <p:nvPr>
            <p:ph type="title"/>
          </p:nvPr>
        </p:nvSpPr>
        <p:spPr>
          <a:xfrm>
            <a:off x="1101083" y="881577"/>
            <a:ext cx="6941836" cy="735189"/>
          </a:xfrm>
          <a:prstGeom prst="rect">
            <a:avLst/>
          </a:prstGeom>
        </p:spPr>
        <p:txBody>
          <a:bodyPr/>
          <a:lstStyle/>
          <a:p>
            <a:r>
              <a:rPr lang="en-US" smtClean="0"/>
              <a:t>Click to edit Master title style</a:t>
            </a:r>
            <a:endParaRPr/>
          </a:p>
        </p:txBody>
      </p:sp>
      <p:sp>
        <p:nvSpPr>
          <p:cNvPr id="26" name="Shape 26"/>
          <p:cNvSpPr>
            <a:spLocks noGrp="1"/>
          </p:cNvSpPr>
          <p:nvPr>
            <p:ph type="sldNum" sz="quarter" idx="2"/>
          </p:nvPr>
        </p:nvSpPr>
        <p:spPr>
          <a:prstGeom prst="rect">
            <a:avLst/>
          </a:prstGeom>
        </p:spPr>
        <p:txBody>
          <a:bodyPr/>
          <a:lstStyle/>
          <a:p>
            <a:fld id="{F2F8B126-70E6-4326-904B-774BC06D4FD6}" type="slidenum">
              <a:rPr lang="en-US" smtClean="0"/>
              <a:t>‹#›</a:t>
            </a:fld>
            <a:endParaRPr lang="en-US"/>
          </a:p>
        </p:txBody>
      </p:sp>
    </p:spTree>
    <p:extLst>
      <p:ext uri="{BB962C8B-B14F-4D97-AF65-F5344CB8AC3E}">
        <p14:creationId xmlns:p14="http://schemas.microsoft.com/office/powerpoint/2010/main" val="260764530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23" name="AU_PresDeck_Back_DARK_4-3-02-03.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6" name="Shape 26"/>
          <p:cNvSpPr>
            <a:spLocks noGrp="1"/>
          </p:cNvSpPr>
          <p:nvPr>
            <p:ph type="sldNum" sz="quarter" idx="2"/>
          </p:nvPr>
        </p:nvSpPr>
        <p:spPr>
          <a:prstGeom prst="rect">
            <a:avLst/>
          </a:prstGeom>
        </p:spPr>
        <p:txBody>
          <a:bodyPr/>
          <a:lstStyle/>
          <a:p>
            <a:fld id="{F2F8B126-70E6-4326-904B-774BC06D4FD6}" type="slidenum">
              <a:rPr lang="en-US" smtClean="0"/>
              <a:t>‹#›</a:t>
            </a:fld>
            <a:endParaRPr lang="en-US"/>
          </a:p>
        </p:txBody>
      </p:sp>
    </p:spTree>
    <p:extLst>
      <p:ext uri="{BB962C8B-B14F-4D97-AF65-F5344CB8AC3E}">
        <p14:creationId xmlns:p14="http://schemas.microsoft.com/office/powerpoint/2010/main" val="377227782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Layout">
    <p:spTree>
      <p:nvGrpSpPr>
        <p:cNvPr id="1" name=""/>
        <p:cNvGrpSpPr/>
        <p:nvPr/>
      </p:nvGrpSpPr>
      <p:grpSpPr>
        <a:xfrm>
          <a:off x="0" y="0"/>
          <a:ext cx="0" cy="0"/>
          <a:chOff x="0" y="0"/>
          <a:chExt cx="0" cy="0"/>
        </a:xfrm>
      </p:grpSpPr>
      <p:pic>
        <p:nvPicPr>
          <p:cNvPr id="23" name="AU_PresDeck_Back_DARK_4-3-02-03.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4" name="Shape 24"/>
          <p:cNvSpPr>
            <a:spLocks noGrp="1"/>
          </p:cNvSpPr>
          <p:nvPr>
            <p:ph type="title"/>
          </p:nvPr>
        </p:nvSpPr>
        <p:spPr>
          <a:xfrm>
            <a:off x="1101083" y="881577"/>
            <a:ext cx="6941836" cy="735189"/>
          </a:xfrm>
          <a:prstGeom prst="rect">
            <a:avLst/>
          </a:prstGeom>
        </p:spPr>
        <p:txBody>
          <a:bodyPr/>
          <a:lstStyle/>
          <a:p>
            <a:r>
              <a:rPr lang="en-US" smtClean="0"/>
              <a:t>Click to edit Master title style</a:t>
            </a:r>
            <a:endParaRPr/>
          </a:p>
        </p:txBody>
      </p:sp>
      <p:sp>
        <p:nvSpPr>
          <p:cNvPr id="26" name="Shape 26"/>
          <p:cNvSpPr>
            <a:spLocks noGrp="1"/>
          </p:cNvSpPr>
          <p:nvPr>
            <p:ph type="sldNum" sz="quarter" idx="2"/>
          </p:nvPr>
        </p:nvSpPr>
        <p:spPr>
          <a:prstGeom prst="rect">
            <a:avLst/>
          </a:prstGeom>
        </p:spPr>
        <p:txBody>
          <a:bodyPr/>
          <a:lstStyle/>
          <a:p>
            <a:fld id="{F2F8B126-70E6-4326-904B-774BC06D4FD6}" type="slidenum">
              <a:rPr lang="en-US" smtClean="0"/>
              <a:t>‹#›</a:t>
            </a:fld>
            <a:endParaRPr lang="en-US"/>
          </a:p>
        </p:txBody>
      </p:sp>
      <p:sp>
        <p:nvSpPr>
          <p:cNvPr id="6" name="Content Placeholder 2"/>
          <p:cNvSpPr>
            <a:spLocks noGrp="1"/>
          </p:cNvSpPr>
          <p:nvPr>
            <p:ph sz="half" idx="1"/>
          </p:nvPr>
        </p:nvSpPr>
        <p:spPr>
          <a:xfrm>
            <a:off x="1101082" y="1819200"/>
            <a:ext cx="3407569" cy="414583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10"/>
          </p:nvPr>
        </p:nvSpPr>
        <p:spPr>
          <a:xfrm>
            <a:off x="4643439" y="1819200"/>
            <a:ext cx="3407569" cy="4145831"/>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632428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Side Content">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r>
              <a:rPr lang="en-US" smtClean="0"/>
              <a:t>Click to edit Master title style</a:t>
            </a:r>
            <a:endParaRPr/>
          </a:p>
        </p:txBody>
      </p:sp>
      <p:sp>
        <p:nvSpPr>
          <p:cNvPr id="34" name="Shape 34"/>
          <p:cNvSpPr>
            <a:spLocks noGrp="1"/>
          </p:cNvSpPr>
          <p:nvPr>
            <p:ph type="body" sz="half" idx="1"/>
          </p:nvPr>
        </p:nvSpPr>
        <p:spPr>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5" name="Shape 35"/>
          <p:cNvSpPr>
            <a:spLocks noGrp="1"/>
          </p:cNvSpPr>
          <p:nvPr>
            <p:ph type="sldNum" sz="quarter" idx="2"/>
          </p:nvPr>
        </p:nvSpPr>
        <p:spPr>
          <a:prstGeom prst="rect">
            <a:avLst/>
          </a:prstGeom>
        </p:spPr>
        <p:txBody>
          <a:bodyPr/>
          <a:lstStyle/>
          <a:p>
            <a:fld id="{F2F8B126-70E6-4326-904B-774BC06D4FD6}" type="slidenum">
              <a:rPr lang="en-US" smtClean="0"/>
              <a:t>‹#›</a:t>
            </a:fld>
            <a:endParaRPr lang="en-US"/>
          </a:p>
        </p:txBody>
      </p:sp>
    </p:spTree>
    <p:extLst>
      <p:ext uri="{BB962C8B-B14F-4D97-AF65-F5344CB8AC3E}">
        <p14:creationId xmlns:p14="http://schemas.microsoft.com/office/powerpoint/2010/main" val="133352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Section Header">
    <p:spTree>
      <p:nvGrpSpPr>
        <p:cNvPr id="1" name=""/>
        <p:cNvGrpSpPr/>
        <p:nvPr/>
      </p:nvGrpSpPr>
      <p:grpSpPr>
        <a:xfrm>
          <a:off x="0" y="0"/>
          <a:ext cx="0" cy="0"/>
          <a:chOff x="0" y="0"/>
          <a:chExt cx="0" cy="0"/>
        </a:xfrm>
      </p:grpSpPr>
      <p:pic>
        <p:nvPicPr>
          <p:cNvPr id="42" name="AU_PresDeck_Back_DARK_4-3-02.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43" name="Shape 43"/>
          <p:cNvSpPr>
            <a:spLocks noGrp="1"/>
          </p:cNvSpPr>
          <p:nvPr>
            <p:ph type="title"/>
          </p:nvPr>
        </p:nvSpPr>
        <p:spPr>
          <a:xfrm>
            <a:off x="1101083" y="2385269"/>
            <a:ext cx="6941836" cy="1286432"/>
          </a:xfrm>
          <a:prstGeom prst="rect">
            <a:avLst/>
          </a:prstGeom>
        </p:spPr>
        <p:txBody>
          <a:bodyPr/>
          <a:lstStyle>
            <a:lvl1pPr>
              <a:defRPr sz="4219"/>
            </a:lvl1pPr>
          </a:lstStyle>
          <a:p>
            <a:r>
              <a:rPr lang="en-US" smtClean="0"/>
              <a:t>Click to edit Master title style</a:t>
            </a:r>
            <a:endParaRPr/>
          </a:p>
        </p:txBody>
      </p:sp>
      <p:sp>
        <p:nvSpPr>
          <p:cNvPr id="44" name="Shape 44"/>
          <p:cNvSpPr/>
          <p:nvPr/>
        </p:nvSpPr>
        <p:spPr>
          <a:xfrm>
            <a:off x="1103107" y="3669174"/>
            <a:ext cx="915396" cy="50189"/>
          </a:xfrm>
          <a:prstGeom prst="rect">
            <a:avLst/>
          </a:prstGeom>
          <a:solidFill>
            <a:srgbClr val="44D62B"/>
          </a:solidFill>
          <a:ln w="12700">
            <a:miter lim="400000"/>
          </a:ln>
        </p:spPr>
        <p:txBody>
          <a:bodyPr lIns="19288" tIns="19288" rIns="19288" bIns="19288" anchor="ctr"/>
          <a:lstStyle/>
          <a:p>
            <a:endParaRPr sz="949" dirty="0"/>
          </a:p>
        </p:txBody>
      </p:sp>
      <p:sp>
        <p:nvSpPr>
          <p:cNvPr id="45" name="Shape 45"/>
          <p:cNvSpPr>
            <a:spLocks noGrp="1"/>
          </p:cNvSpPr>
          <p:nvPr>
            <p:ph type="sldNum" sz="quarter" idx="2"/>
          </p:nvPr>
        </p:nvSpPr>
        <p:spPr>
          <a:prstGeom prst="rect">
            <a:avLst/>
          </a:prstGeom>
        </p:spPr>
        <p:txBody>
          <a:bodyPr/>
          <a:lstStyle/>
          <a:p>
            <a:fld id="{F2F8B126-70E6-4326-904B-774BC06D4FD6}" type="slidenum">
              <a:rPr lang="en-US" smtClean="0"/>
              <a:t>‹#›</a:t>
            </a:fld>
            <a:endParaRPr lang="en-US"/>
          </a:p>
        </p:txBody>
      </p:sp>
    </p:spTree>
    <p:extLst>
      <p:ext uri="{BB962C8B-B14F-4D97-AF65-F5344CB8AC3E}">
        <p14:creationId xmlns:p14="http://schemas.microsoft.com/office/powerpoint/2010/main" val="401286112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Side Picture with Title &amp; Caption">
    <p:spTree>
      <p:nvGrpSpPr>
        <p:cNvPr id="1" name=""/>
        <p:cNvGrpSpPr/>
        <p:nvPr/>
      </p:nvGrpSpPr>
      <p:grpSpPr>
        <a:xfrm>
          <a:off x="0" y="0"/>
          <a:ext cx="0" cy="0"/>
          <a:chOff x="0" y="0"/>
          <a:chExt cx="0" cy="0"/>
        </a:xfrm>
      </p:grpSpPr>
      <p:pic>
        <p:nvPicPr>
          <p:cNvPr id="52" name="AU_PresDeck_Back_DARK_4-3-02-03.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53" name="Shape 53"/>
          <p:cNvSpPr>
            <a:spLocks noGrp="1"/>
          </p:cNvSpPr>
          <p:nvPr>
            <p:ph type="title"/>
          </p:nvPr>
        </p:nvSpPr>
        <p:spPr>
          <a:xfrm>
            <a:off x="1105520" y="2527821"/>
            <a:ext cx="1849485" cy="318791"/>
          </a:xfrm>
          <a:prstGeom prst="rect">
            <a:avLst/>
          </a:prstGeom>
        </p:spPr>
        <p:txBody>
          <a:bodyPr anchor="b"/>
          <a:lstStyle/>
          <a:p>
            <a:r>
              <a:rPr lang="en-US" smtClean="0"/>
              <a:t>Click to edit Master title style</a:t>
            </a:r>
            <a:endParaRPr/>
          </a:p>
        </p:txBody>
      </p:sp>
      <p:sp>
        <p:nvSpPr>
          <p:cNvPr id="54" name="Shape 54"/>
          <p:cNvSpPr>
            <a:spLocks noGrp="1"/>
          </p:cNvSpPr>
          <p:nvPr>
            <p:ph type="body" sz="quarter" idx="1"/>
          </p:nvPr>
        </p:nvSpPr>
        <p:spPr>
          <a:xfrm>
            <a:off x="1105520" y="3047795"/>
            <a:ext cx="1849485" cy="452736"/>
          </a:xfrm>
          <a:prstGeom prst="rect">
            <a:avLst/>
          </a:prstGeom>
        </p:spPr>
        <p:txBody>
          <a:bodyPr anchor="t"/>
          <a:lstStyle>
            <a:lvl1pPr>
              <a:lnSpc>
                <a:spcPct val="100000"/>
              </a:lnSpc>
              <a:spcBef>
                <a:spcPts val="211"/>
              </a:spcBef>
              <a:defRPr>
                <a:solidFill>
                  <a:srgbClr val="A5ACAF"/>
                </a:solidFill>
              </a:defRPr>
            </a:lvl1pPr>
            <a:lvl2pPr>
              <a:lnSpc>
                <a:spcPct val="100000"/>
              </a:lnSpc>
              <a:spcBef>
                <a:spcPts val="211"/>
              </a:spcBef>
              <a:defRPr>
                <a:solidFill>
                  <a:srgbClr val="A5ACAF"/>
                </a:solidFill>
              </a:defRPr>
            </a:lvl2pPr>
            <a:lvl3pPr>
              <a:lnSpc>
                <a:spcPct val="100000"/>
              </a:lnSpc>
              <a:spcBef>
                <a:spcPts val="211"/>
              </a:spcBef>
              <a:defRPr>
                <a:solidFill>
                  <a:srgbClr val="A5ACAF"/>
                </a:solidFill>
              </a:defRPr>
            </a:lvl3pPr>
            <a:lvl4pPr>
              <a:lnSpc>
                <a:spcPct val="100000"/>
              </a:lnSpc>
              <a:spcBef>
                <a:spcPts val="211"/>
              </a:spcBef>
              <a:defRPr>
                <a:solidFill>
                  <a:srgbClr val="A5ACAF"/>
                </a:solidFill>
              </a:defRPr>
            </a:lvl4pPr>
            <a:lvl5pPr>
              <a:lnSpc>
                <a:spcPct val="100000"/>
              </a:lnSpc>
              <a:spcBef>
                <a:spcPts val="211"/>
              </a:spcBef>
              <a:defRPr>
                <a:solidFill>
                  <a:srgbClr val="A5ACAF"/>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5" name="Shape 55"/>
          <p:cNvSpPr>
            <a:spLocks noGrp="1"/>
          </p:cNvSpPr>
          <p:nvPr>
            <p:ph type="pic" sz="half" idx="13"/>
          </p:nvPr>
        </p:nvSpPr>
        <p:spPr>
          <a:xfrm>
            <a:off x="3193233" y="1197280"/>
            <a:ext cx="4845054" cy="3633790"/>
          </a:xfrm>
          <a:prstGeom prst="rect">
            <a:avLst/>
          </a:prstGeom>
          <a:ln w="12700"/>
        </p:spPr>
        <p:txBody>
          <a:bodyPr lIns="91439" tIns="45719" rIns="91439" bIns="45719" anchor="t">
            <a:noAutofit/>
          </a:bodyPr>
          <a:lstStyle/>
          <a:p>
            <a:r>
              <a:rPr lang="en-US" smtClean="0"/>
              <a:t>Click icon to add picture</a:t>
            </a:r>
            <a:endParaRPr dirty="0"/>
          </a:p>
        </p:txBody>
      </p:sp>
      <p:sp>
        <p:nvSpPr>
          <p:cNvPr id="56" name="Shape 56"/>
          <p:cNvSpPr>
            <a:spLocks noGrp="1"/>
          </p:cNvSpPr>
          <p:nvPr>
            <p:ph type="sldNum" sz="quarter" idx="2"/>
          </p:nvPr>
        </p:nvSpPr>
        <p:spPr>
          <a:prstGeom prst="rect">
            <a:avLst/>
          </a:prstGeom>
        </p:spPr>
        <p:txBody>
          <a:bodyPr/>
          <a:lstStyle/>
          <a:p>
            <a:fld id="{F2F8B126-70E6-4326-904B-774BC06D4FD6}" type="slidenum">
              <a:rPr lang="en-US" smtClean="0"/>
              <a:t>‹#›</a:t>
            </a:fld>
            <a:endParaRPr lang="en-US"/>
          </a:p>
        </p:txBody>
      </p:sp>
    </p:spTree>
    <p:extLst>
      <p:ext uri="{BB962C8B-B14F-4D97-AF65-F5344CB8AC3E}">
        <p14:creationId xmlns:p14="http://schemas.microsoft.com/office/powerpoint/2010/main" val="251338831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Picture with Title &amp; Caption">
    <p:spTree>
      <p:nvGrpSpPr>
        <p:cNvPr id="1" name=""/>
        <p:cNvGrpSpPr/>
        <p:nvPr/>
      </p:nvGrpSpPr>
      <p:grpSpPr>
        <a:xfrm>
          <a:off x="0" y="0"/>
          <a:ext cx="0" cy="0"/>
          <a:chOff x="0" y="0"/>
          <a:chExt cx="0" cy="0"/>
        </a:xfrm>
      </p:grpSpPr>
      <p:pic>
        <p:nvPicPr>
          <p:cNvPr id="63" name="AU_PresDeck_Back_DARK_4-3-02-03.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64" name="Shape 64"/>
          <p:cNvSpPr>
            <a:spLocks noGrp="1"/>
          </p:cNvSpPr>
          <p:nvPr>
            <p:ph type="title"/>
          </p:nvPr>
        </p:nvSpPr>
        <p:spPr>
          <a:xfrm>
            <a:off x="2226283" y="4360636"/>
            <a:ext cx="4708872" cy="318791"/>
          </a:xfrm>
          <a:prstGeom prst="rect">
            <a:avLst/>
          </a:prstGeom>
        </p:spPr>
        <p:txBody>
          <a:bodyPr anchor="b"/>
          <a:lstStyle/>
          <a:p>
            <a:r>
              <a:rPr lang="en-US" smtClean="0"/>
              <a:t>Click to edit Master title style</a:t>
            </a:r>
            <a:endParaRPr/>
          </a:p>
        </p:txBody>
      </p:sp>
      <p:sp>
        <p:nvSpPr>
          <p:cNvPr id="65" name="Shape 65"/>
          <p:cNvSpPr>
            <a:spLocks noGrp="1"/>
          </p:cNvSpPr>
          <p:nvPr>
            <p:ph type="pic" sz="half" idx="13"/>
          </p:nvPr>
        </p:nvSpPr>
        <p:spPr>
          <a:xfrm>
            <a:off x="2217564" y="627797"/>
            <a:ext cx="4708872" cy="3531653"/>
          </a:xfrm>
          <a:prstGeom prst="rect">
            <a:avLst/>
          </a:prstGeom>
          <a:ln w="12700"/>
        </p:spPr>
        <p:txBody>
          <a:bodyPr lIns="91439" tIns="45719" rIns="91439" bIns="45719" anchor="t">
            <a:noAutofit/>
          </a:bodyPr>
          <a:lstStyle/>
          <a:p>
            <a:r>
              <a:rPr lang="en-US" smtClean="0"/>
              <a:t>Click icon to add picture</a:t>
            </a:r>
            <a:endParaRPr dirty="0"/>
          </a:p>
        </p:txBody>
      </p:sp>
      <p:sp>
        <p:nvSpPr>
          <p:cNvPr id="66" name="Shape 66"/>
          <p:cNvSpPr>
            <a:spLocks noGrp="1"/>
          </p:cNvSpPr>
          <p:nvPr>
            <p:ph type="body" sz="quarter" idx="1"/>
          </p:nvPr>
        </p:nvSpPr>
        <p:spPr>
          <a:xfrm>
            <a:off x="2233161" y="4880611"/>
            <a:ext cx="4708872" cy="452735"/>
          </a:xfrm>
          <a:prstGeom prst="rect">
            <a:avLst/>
          </a:prstGeom>
        </p:spPr>
        <p:txBody>
          <a:bodyPr anchor="t"/>
          <a:lstStyle>
            <a:lvl1pPr>
              <a:lnSpc>
                <a:spcPct val="100000"/>
              </a:lnSpc>
              <a:spcBef>
                <a:spcPts val="211"/>
              </a:spcBef>
              <a:defRPr sz="844">
                <a:solidFill>
                  <a:srgbClr val="A5ACAF"/>
                </a:solidFill>
              </a:defRPr>
            </a:lvl1pPr>
            <a:lvl2pPr>
              <a:lnSpc>
                <a:spcPct val="100000"/>
              </a:lnSpc>
              <a:spcBef>
                <a:spcPts val="211"/>
              </a:spcBef>
              <a:defRPr sz="844">
                <a:solidFill>
                  <a:srgbClr val="A5ACAF"/>
                </a:solidFill>
              </a:defRPr>
            </a:lvl2pPr>
            <a:lvl3pPr>
              <a:lnSpc>
                <a:spcPct val="100000"/>
              </a:lnSpc>
              <a:spcBef>
                <a:spcPts val="211"/>
              </a:spcBef>
              <a:defRPr sz="844">
                <a:solidFill>
                  <a:srgbClr val="A5ACAF"/>
                </a:solidFill>
              </a:defRPr>
            </a:lvl3pPr>
            <a:lvl4pPr>
              <a:lnSpc>
                <a:spcPct val="100000"/>
              </a:lnSpc>
              <a:spcBef>
                <a:spcPts val="211"/>
              </a:spcBef>
              <a:defRPr sz="844">
                <a:solidFill>
                  <a:srgbClr val="A5ACAF"/>
                </a:solidFill>
              </a:defRPr>
            </a:lvl4pPr>
            <a:lvl5pPr>
              <a:lnSpc>
                <a:spcPct val="100000"/>
              </a:lnSpc>
              <a:spcBef>
                <a:spcPts val="211"/>
              </a:spcBef>
              <a:defRPr sz="844">
                <a:solidFill>
                  <a:srgbClr val="A5ACAF"/>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7" name="Shape 67"/>
          <p:cNvSpPr>
            <a:spLocks noGrp="1"/>
          </p:cNvSpPr>
          <p:nvPr>
            <p:ph type="sldNum" sz="quarter" idx="2"/>
          </p:nvPr>
        </p:nvSpPr>
        <p:spPr>
          <a:prstGeom prst="rect">
            <a:avLst/>
          </a:prstGeom>
        </p:spPr>
        <p:txBody>
          <a:bodyPr/>
          <a:lstStyle/>
          <a:p>
            <a:fld id="{F2F8B126-70E6-4326-904B-774BC06D4FD6}" type="slidenum">
              <a:rPr lang="en-US" smtClean="0"/>
              <a:t>‹#›</a:t>
            </a:fld>
            <a:endParaRPr lang="en-US"/>
          </a:p>
        </p:txBody>
      </p:sp>
    </p:spTree>
    <p:extLst>
      <p:ext uri="{BB962C8B-B14F-4D97-AF65-F5344CB8AC3E}">
        <p14:creationId xmlns:p14="http://schemas.microsoft.com/office/powerpoint/2010/main" val="23647135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U_PresDeck_Back_DARK_4-3-02-03.png"/>
          <p:cNvPicPr>
            <a:picLocks noChangeAspect="1"/>
          </p:cNvPicPr>
          <p:nvPr/>
        </p:nvPicPr>
        <p:blipFill>
          <a:blip r:embed="rId23">
            <a:extLst/>
          </a:blip>
          <a:stretch>
            <a:fillRect/>
          </a:stretch>
        </p:blipFill>
        <p:spPr>
          <a:xfrm>
            <a:off x="0" y="0"/>
            <a:ext cx="9144000" cy="6858000"/>
          </a:xfrm>
          <a:prstGeom prst="rect">
            <a:avLst/>
          </a:prstGeom>
          <a:ln w="12700">
            <a:miter lim="400000"/>
          </a:ln>
        </p:spPr>
      </p:pic>
      <p:sp>
        <p:nvSpPr>
          <p:cNvPr id="3" name="Shape 3"/>
          <p:cNvSpPr>
            <a:spLocks noGrp="1"/>
          </p:cNvSpPr>
          <p:nvPr>
            <p:ph type="title"/>
          </p:nvPr>
        </p:nvSpPr>
        <p:spPr>
          <a:xfrm>
            <a:off x="1116785" y="2580600"/>
            <a:ext cx="2625093" cy="831733"/>
          </a:xfrm>
          <a:prstGeom prst="rect">
            <a:avLst/>
          </a:prstGeom>
          <a:ln w="3175">
            <a:miter lim="400000"/>
          </a:ln>
          <a:extLst>
            <a:ext uri="{C572A759-6A51-4108-AA02-DFA0A04FC94B}">
              <ma14:wrappingTextBoxFlag xmlns="" xmlns:ma14="http://schemas.microsoft.com/office/mac/drawingml/2011/main" val="1"/>
            </a:ext>
          </a:extLst>
        </p:spPr>
        <p:txBody>
          <a:bodyPr lIns="36575" tIns="36575" rIns="36575" bIns="36575" anchor="ctr">
            <a:normAutofit/>
          </a:bodyPr>
          <a:lstStyle/>
          <a:p>
            <a:r>
              <a:t>Title Text</a:t>
            </a:r>
          </a:p>
        </p:txBody>
      </p:sp>
      <p:sp>
        <p:nvSpPr>
          <p:cNvPr id="4" name="Shape 4"/>
          <p:cNvSpPr>
            <a:spLocks noGrp="1"/>
          </p:cNvSpPr>
          <p:nvPr>
            <p:ph type="body" idx="1"/>
          </p:nvPr>
        </p:nvSpPr>
        <p:spPr>
          <a:xfrm>
            <a:off x="4105868" y="616938"/>
            <a:ext cx="3928515" cy="4759054"/>
          </a:xfrm>
          <a:prstGeom prst="rect">
            <a:avLst/>
          </a:prstGeom>
          <a:ln w="3175">
            <a:miter lim="400000"/>
          </a:ln>
          <a:extLst>
            <a:ext uri="{C572A759-6A51-4108-AA02-DFA0A04FC94B}">
              <ma14:wrappingTextBoxFlag xmlns="" xmlns:ma14="http://schemas.microsoft.com/office/mac/drawingml/2011/main" val="1"/>
            </a:ext>
          </a:extLst>
        </p:spPr>
        <p:txBody>
          <a:bodyPr lIns="36575" tIns="36575" rIns="36575" bIns="36575"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6695693" y="5084616"/>
            <a:ext cx="190884" cy="187422"/>
          </a:xfrm>
          <a:prstGeom prst="rect">
            <a:avLst/>
          </a:prstGeom>
          <a:ln w="3175">
            <a:miter lim="400000"/>
          </a:ln>
        </p:spPr>
        <p:txBody>
          <a:bodyPr wrap="none" lIns="36575" tIns="36575" rIns="36575" bIns="36575" anchor="ctr">
            <a:spAutoFit/>
          </a:bodyPr>
          <a:lstStyle>
            <a:lvl1pPr algn="r">
              <a:defRPr sz="738">
                <a:solidFill>
                  <a:srgbClr val="FFFFFF"/>
                </a:solidFill>
              </a:defRPr>
            </a:lvl1pPr>
          </a:lstStyle>
          <a:p>
            <a:fld id="{F2F8B126-70E6-4326-904B-774BC06D4FD6}" type="slidenum">
              <a:rPr lang="en-US" smtClean="0"/>
              <a:t>‹#›</a:t>
            </a:fld>
            <a:endParaRPr lang="en-US"/>
          </a:p>
        </p:txBody>
      </p:sp>
    </p:spTree>
    <p:extLst>
      <p:ext uri="{BB962C8B-B14F-4D97-AF65-F5344CB8AC3E}">
        <p14:creationId xmlns:p14="http://schemas.microsoft.com/office/powerpoint/2010/main" val="2171788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ransition spd="med"/>
  <p:hf hdr="0" dt="0"/>
  <p:txStyles>
    <p:titleStyle>
      <a:lvl1pPr marL="0" marR="0" indent="0" algn="l" defTabSz="685775" eaLnBrk="1" latinLnBrk="0" hangingPunct="1">
        <a:lnSpc>
          <a:spcPct val="100000"/>
        </a:lnSpc>
        <a:spcBef>
          <a:spcPts val="0"/>
        </a:spcBef>
        <a:spcAft>
          <a:spcPts val="0"/>
        </a:spcAft>
        <a:buClrTx/>
        <a:buSzTx/>
        <a:buFontTx/>
        <a:buNone/>
        <a:tabLst/>
        <a:defRPr sz="3164" b="0" i="0" u="none" strike="noStrike" cap="none" spc="0" baseline="0">
          <a:ln>
            <a:noFill/>
          </a:ln>
          <a:solidFill>
            <a:srgbClr val="FFFFFF"/>
          </a:solidFill>
          <a:uFillTx/>
          <a:latin typeface="Times New Roman"/>
          <a:ea typeface="Times New Roman"/>
          <a:cs typeface="Times New Roman"/>
          <a:sym typeface="Times New Roman"/>
        </a:defRPr>
      </a:lvl1pPr>
      <a:lvl2pPr marL="0" marR="0" indent="0" algn="l" defTabSz="685775" eaLnBrk="1" latinLnBrk="0" hangingPunct="1">
        <a:lnSpc>
          <a:spcPct val="100000"/>
        </a:lnSpc>
        <a:spcBef>
          <a:spcPts val="0"/>
        </a:spcBef>
        <a:spcAft>
          <a:spcPts val="0"/>
        </a:spcAft>
        <a:buClrTx/>
        <a:buSzTx/>
        <a:buFontTx/>
        <a:buNone/>
        <a:tabLst/>
        <a:defRPr sz="3164" b="0" i="0" u="none" strike="noStrike" cap="none" spc="0" baseline="0">
          <a:ln>
            <a:noFill/>
          </a:ln>
          <a:solidFill>
            <a:srgbClr val="FFFFFF"/>
          </a:solidFill>
          <a:uFillTx/>
          <a:latin typeface="Times New Roman"/>
          <a:ea typeface="Times New Roman"/>
          <a:cs typeface="Times New Roman"/>
          <a:sym typeface="Times New Roman"/>
        </a:defRPr>
      </a:lvl2pPr>
      <a:lvl3pPr marL="0" marR="0" indent="0" algn="l" defTabSz="685775" eaLnBrk="1" latinLnBrk="0" hangingPunct="1">
        <a:lnSpc>
          <a:spcPct val="100000"/>
        </a:lnSpc>
        <a:spcBef>
          <a:spcPts val="0"/>
        </a:spcBef>
        <a:spcAft>
          <a:spcPts val="0"/>
        </a:spcAft>
        <a:buClrTx/>
        <a:buSzTx/>
        <a:buFontTx/>
        <a:buNone/>
        <a:tabLst/>
        <a:defRPr sz="3164" b="0" i="0" u="none" strike="noStrike" cap="none" spc="0" baseline="0">
          <a:ln>
            <a:noFill/>
          </a:ln>
          <a:solidFill>
            <a:srgbClr val="FFFFFF"/>
          </a:solidFill>
          <a:uFillTx/>
          <a:latin typeface="Times New Roman"/>
          <a:ea typeface="Times New Roman"/>
          <a:cs typeface="Times New Roman"/>
          <a:sym typeface="Times New Roman"/>
        </a:defRPr>
      </a:lvl3pPr>
      <a:lvl4pPr marL="0" marR="0" indent="0" algn="l" defTabSz="685775" eaLnBrk="1" latinLnBrk="0" hangingPunct="1">
        <a:lnSpc>
          <a:spcPct val="100000"/>
        </a:lnSpc>
        <a:spcBef>
          <a:spcPts val="0"/>
        </a:spcBef>
        <a:spcAft>
          <a:spcPts val="0"/>
        </a:spcAft>
        <a:buClrTx/>
        <a:buSzTx/>
        <a:buFontTx/>
        <a:buNone/>
        <a:tabLst/>
        <a:defRPr sz="3164" b="0" i="0" u="none" strike="noStrike" cap="none" spc="0" baseline="0">
          <a:ln>
            <a:noFill/>
          </a:ln>
          <a:solidFill>
            <a:srgbClr val="FFFFFF"/>
          </a:solidFill>
          <a:uFillTx/>
          <a:latin typeface="Times New Roman"/>
          <a:ea typeface="Times New Roman"/>
          <a:cs typeface="Times New Roman"/>
          <a:sym typeface="Times New Roman"/>
        </a:defRPr>
      </a:lvl4pPr>
      <a:lvl5pPr marL="0" marR="0" indent="0" algn="l" defTabSz="685775" eaLnBrk="1" latinLnBrk="0" hangingPunct="1">
        <a:lnSpc>
          <a:spcPct val="100000"/>
        </a:lnSpc>
        <a:spcBef>
          <a:spcPts val="0"/>
        </a:spcBef>
        <a:spcAft>
          <a:spcPts val="0"/>
        </a:spcAft>
        <a:buClrTx/>
        <a:buSzTx/>
        <a:buFontTx/>
        <a:buNone/>
        <a:tabLst/>
        <a:defRPr sz="3164" b="0" i="0" u="none" strike="noStrike" cap="none" spc="0" baseline="0">
          <a:ln>
            <a:noFill/>
          </a:ln>
          <a:solidFill>
            <a:srgbClr val="FFFFFF"/>
          </a:solidFill>
          <a:uFillTx/>
          <a:latin typeface="Times New Roman"/>
          <a:ea typeface="Times New Roman"/>
          <a:cs typeface="Times New Roman"/>
          <a:sym typeface="Times New Roman"/>
        </a:defRPr>
      </a:lvl5pPr>
      <a:lvl6pPr marL="0" marR="0" indent="0" algn="l" defTabSz="685775" eaLnBrk="1" latinLnBrk="0" hangingPunct="1">
        <a:lnSpc>
          <a:spcPct val="100000"/>
        </a:lnSpc>
        <a:spcBef>
          <a:spcPts val="0"/>
        </a:spcBef>
        <a:spcAft>
          <a:spcPts val="0"/>
        </a:spcAft>
        <a:buClrTx/>
        <a:buSzTx/>
        <a:buFontTx/>
        <a:buNone/>
        <a:tabLst/>
        <a:defRPr sz="3164" b="0" i="0" u="none" strike="noStrike" cap="none" spc="0" baseline="0">
          <a:ln>
            <a:noFill/>
          </a:ln>
          <a:solidFill>
            <a:srgbClr val="FFFFFF"/>
          </a:solidFill>
          <a:uFillTx/>
          <a:latin typeface="Times New Roman"/>
          <a:ea typeface="Times New Roman"/>
          <a:cs typeface="Times New Roman"/>
          <a:sym typeface="Times New Roman"/>
        </a:defRPr>
      </a:lvl6pPr>
      <a:lvl7pPr marL="0" marR="0" indent="0" algn="l" defTabSz="685775" eaLnBrk="1" latinLnBrk="0" hangingPunct="1">
        <a:lnSpc>
          <a:spcPct val="100000"/>
        </a:lnSpc>
        <a:spcBef>
          <a:spcPts val="0"/>
        </a:spcBef>
        <a:spcAft>
          <a:spcPts val="0"/>
        </a:spcAft>
        <a:buClrTx/>
        <a:buSzTx/>
        <a:buFontTx/>
        <a:buNone/>
        <a:tabLst/>
        <a:defRPr sz="3164" b="0" i="0" u="none" strike="noStrike" cap="none" spc="0" baseline="0">
          <a:ln>
            <a:noFill/>
          </a:ln>
          <a:solidFill>
            <a:srgbClr val="FFFFFF"/>
          </a:solidFill>
          <a:uFillTx/>
          <a:latin typeface="Times New Roman"/>
          <a:ea typeface="Times New Roman"/>
          <a:cs typeface="Times New Roman"/>
          <a:sym typeface="Times New Roman"/>
        </a:defRPr>
      </a:lvl7pPr>
      <a:lvl8pPr marL="0" marR="0" indent="0" algn="l" defTabSz="685775" eaLnBrk="1" latinLnBrk="0" hangingPunct="1">
        <a:lnSpc>
          <a:spcPct val="100000"/>
        </a:lnSpc>
        <a:spcBef>
          <a:spcPts val="0"/>
        </a:spcBef>
        <a:spcAft>
          <a:spcPts val="0"/>
        </a:spcAft>
        <a:buClrTx/>
        <a:buSzTx/>
        <a:buFontTx/>
        <a:buNone/>
        <a:tabLst/>
        <a:defRPr sz="3164" b="0" i="0" u="none" strike="noStrike" cap="none" spc="0" baseline="0">
          <a:ln>
            <a:noFill/>
          </a:ln>
          <a:solidFill>
            <a:srgbClr val="FFFFFF"/>
          </a:solidFill>
          <a:uFillTx/>
          <a:latin typeface="Times New Roman"/>
          <a:ea typeface="Times New Roman"/>
          <a:cs typeface="Times New Roman"/>
          <a:sym typeface="Times New Roman"/>
        </a:defRPr>
      </a:lvl8pPr>
      <a:lvl9pPr marL="0" marR="0" indent="0" algn="l" defTabSz="685775" eaLnBrk="1" latinLnBrk="0" hangingPunct="1">
        <a:lnSpc>
          <a:spcPct val="100000"/>
        </a:lnSpc>
        <a:spcBef>
          <a:spcPts val="0"/>
        </a:spcBef>
        <a:spcAft>
          <a:spcPts val="0"/>
        </a:spcAft>
        <a:buClrTx/>
        <a:buSzTx/>
        <a:buFontTx/>
        <a:buNone/>
        <a:tabLst/>
        <a:defRPr sz="3164" b="0" i="0" u="none" strike="noStrike" cap="none" spc="0" baseline="0">
          <a:ln>
            <a:noFill/>
          </a:ln>
          <a:solidFill>
            <a:srgbClr val="FFFFFF"/>
          </a:solidFill>
          <a:uFillTx/>
          <a:latin typeface="Times New Roman"/>
          <a:ea typeface="Times New Roman"/>
          <a:cs typeface="Times New Roman"/>
          <a:sym typeface="Times New Roman"/>
        </a:defRPr>
      </a:lvl9pPr>
    </p:titleStyle>
    <p:bodyStyle>
      <a:lvl1pPr marL="0" marR="0" indent="0" algn="l" defTabSz="685775" rtl="0" eaLnBrk="1" latinLnBrk="0" hangingPunct="1">
        <a:lnSpc>
          <a:spcPct val="120000"/>
        </a:lnSpc>
        <a:spcBef>
          <a:spcPts val="316"/>
        </a:spcBef>
        <a:spcAft>
          <a:spcPts val="0"/>
        </a:spcAft>
        <a:buClrTx/>
        <a:buSzTx/>
        <a:buFontTx/>
        <a:buNone/>
        <a:tabLst/>
        <a:defRPr sz="1108" b="0" i="0" u="none" strike="noStrike" cap="none" spc="0" baseline="0">
          <a:ln>
            <a:noFill/>
          </a:ln>
          <a:solidFill>
            <a:srgbClr val="FFFFFF"/>
          </a:solidFill>
          <a:uFillTx/>
          <a:latin typeface="Arial"/>
          <a:ea typeface="Arial"/>
          <a:cs typeface="Arial"/>
          <a:sym typeface="Arial"/>
        </a:defRPr>
      </a:lvl1pPr>
      <a:lvl2pPr marL="0" marR="0" indent="241093" algn="l" defTabSz="685775" rtl="0" eaLnBrk="1" latinLnBrk="0" hangingPunct="1">
        <a:lnSpc>
          <a:spcPct val="120000"/>
        </a:lnSpc>
        <a:spcBef>
          <a:spcPts val="316"/>
        </a:spcBef>
        <a:spcAft>
          <a:spcPts val="0"/>
        </a:spcAft>
        <a:buClrTx/>
        <a:buSzTx/>
        <a:buFontTx/>
        <a:buNone/>
        <a:tabLst/>
        <a:defRPr sz="1108" b="0" i="0" u="none" strike="noStrike" cap="none" spc="0" baseline="0">
          <a:ln>
            <a:noFill/>
          </a:ln>
          <a:solidFill>
            <a:srgbClr val="FFFFFF"/>
          </a:solidFill>
          <a:uFillTx/>
          <a:latin typeface="Arial"/>
          <a:ea typeface="Arial"/>
          <a:cs typeface="Arial"/>
          <a:sym typeface="Arial"/>
        </a:defRPr>
      </a:lvl2pPr>
      <a:lvl3pPr marL="0" marR="0" indent="482186" algn="l" defTabSz="685775" rtl="0" eaLnBrk="1" latinLnBrk="0" hangingPunct="1">
        <a:lnSpc>
          <a:spcPct val="120000"/>
        </a:lnSpc>
        <a:spcBef>
          <a:spcPts val="316"/>
        </a:spcBef>
        <a:spcAft>
          <a:spcPts val="0"/>
        </a:spcAft>
        <a:buClrTx/>
        <a:buSzTx/>
        <a:buFontTx/>
        <a:buNone/>
        <a:tabLst/>
        <a:defRPr sz="1108" b="0" i="0" u="none" strike="noStrike" cap="none" spc="0" baseline="0">
          <a:ln>
            <a:noFill/>
          </a:ln>
          <a:solidFill>
            <a:srgbClr val="FFFFFF"/>
          </a:solidFill>
          <a:uFillTx/>
          <a:latin typeface="Arial"/>
          <a:ea typeface="Arial"/>
          <a:cs typeface="Arial"/>
          <a:sym typeface="Arial"/>
        </a:defRPr>
      </a:lvl3pPr>
      <a:lvl4pPr marL="0" marR="0" indent="723279" algn="l" defTabSz="685775" rtl="0" eaLnBrk="1" latinLnBrk="0" hangingPunct="1">
        <a:lnSpc>
          <a:spcPct val="120000"/>
        </a:lnSpc>
        <a:spcBef>
          <a:spcPts val="316"/>
        </a:spcBef>
        <a:spcAft>
          <a:spcPts val="0"/>
        </a:spcAft>
        <a:buClrTx/>
        <a:buSzTx/>
        <a:buFontTx/>
        <a:buNone/>
        <a:tabLst/>
        <a:defRPr sz="1108" b="0" i="0" u="none" strike="noStrike" cap="none" spc="0" baseline="0">
          <a:ln>
            <a:noFill/>
          </a:ln>
          <a:solidFill>
            <a:srgbClr val="FFFFFF"/>
          </a:solidFill>
          <a:uFillTx/>
          <a:latin typeface="Arial"/>
          <a:ea typeface="Arial"/>
          <a:cs typeface="Arial"/>
          <a:sym typeface="Arial"/>
        </a:defRPr>
      </a:lvl4pPr>
      <a:lvl5pPr marL="0" marR="0" indent="964372" algn="l" defTabSz="685775" rtl="0" eaLnBrk="1" latinLnBrk="0" hangingPunct="1">
        <a:lnSpc>
          <a:spcPct val="120000"/>
        </a:lnSpc>
        <a:spcBef>
          <a:spcPts val="316"/>
        </a:spcBef>
        <a:spcAft>
          <a:spcPts val="0"/>
        </a:spcAft>
        <a:buClrTx/>
        <a:buSzTx/>
        <a:buFontTx/>
        <a:buNone/>
        <a:tabLst/>
        <a:defRPr sz="1108" b="0" i="0" u="none" strike="noStrike" cap="none" spc="0" baseline="0">
          <a:ln>
            <a:noFill/>
          </a:ln>
          <a:solidFill>
            <a:srgbClr val="FFFFFF"/>
          </a:solidFill>
          <a:uFillTx/>
          <a:latin typeface="Arial"/>
          <a:ea typeface="Arial"/>
          <a:cs typeface="Arial"/>
          <a:sym typeface="Arial"/>
        </a:defRPr>
      </a:lvl5pPr>
      <a:lvl6pPr marL="0" marR="0" indent="1205465" algn="l" defTabSz="685775" rtl="0" eaLnBrk="1" latinLnBrk="0" hangingPunct="1">
        <a:lnSpc>
          <a:spcPct val="120000"/>
        </a:lnSpc>
        <a:spcBef>
          <a:spcPts val="316"/>
        </a:spcBef>
        <a:spcAft>
          <a:spcPts val="0"/>
        </a:spcAft>
        <a:buClrTx/>
        <a:buSzTx/>
        <a:buFontTx/>
        <a:buNone/>
        <a:tabLst/>
        <a:defRPr sz="1108" b="0" i="0" u="none" strike="noStrike" cap="none" spc="0" baseline="0">
          <a:ln>
            <a:noFill/>
          </a:ln>
          <a:solidFill>
            <a:srgbClr val="FFFFFF"/>
          </a:solidFill>
          <a:uFillTx/>
          <a:latin typeface="Arial"/>
          <a:ea typeface="Arial"/>
          <a:cs typeface="Arial"/>
          <a:sym typeface="Arial"/>
        </a:defRPr>
      </a:lvl6pPr>
      <a:lvl7pPr marL="0" marR="0" indent="1446558" algn="l" defTabSz="685775" rtl="0" eaLnBrk="1" latinLnBrk="0" hangingPunct="1">
        <a:lnSpc>
          <a:spcPct val="120000"/>
        </a:lnSpc>
        <a:spcBef>
          <a:spcPts val="316"/>
        </a:spcBef>
        <a:spcAft>
          <a:spcPts val="0"/>
        </a:spcAft>
        <a:buClrTx/>
        <a:buSzTx/>
        <a:buFontTx/>
        <a:buNone/>
        <a:tabLst/>
        <a:defRPr sz="1108" b="0" i="0" u="none" strike="noStrike" cap="none" spc="0" baseline="0">
          <a:ln>
            <a:noFill/>
          </a:ln>
          <a:solidFill>
            <a:srgbClr val="FFFFFF"/>
          </a:solidFill>
          <a:uFillTx/>
          <a:latin typeface="Arial"/>
          <a:ea typeface="Arial"/>
          <a:cs typeface="Arial"/>
          <a:sym typeface="Arial"/>
        </a:defRPr>
      </a:lvl7pPr>
      <a:lvl8pPr marL="0" marR="0" indent="1687651" algn="l" defTabSz="685775" rtl="0" eaLnBrk="1" latinLnBrk="0" hangingPunct="1">
        <a:lnSpc>
          <a:spcPct val="120000"/>
        </a:lnSpc>
        <a:spcBef>
          <a:spcPts val="316"/>
        </a:spcBef>
        <a:spcAft>
          <a:spcPts val="0"/>
        </a:spcAft>
        <a:buClrTx/>
        <a:buSzTx/>
        <a:buFontTx/>
        <a:buNone/>
        <a:tabLst/>
        <a:defRPr sz="1108" b="0" i="0" u="none" strike="noStrike" cap="none" spc="0" baseline="0">
          <a:ln>
            <a:noFill/>
          </a:ln>
          <a:solidFill>
            <a:srgbClr val="FFFFFF"/>
          </a:solidFill>
          <a:uFillTx/>
          <a:latin typeface="Arial"/>
          <a:ea typeface="Arial"/>
          <a:cs typeface="Arial"/>
          <a:sym typeface="Arial"/>
        </a:defRPr>
      </a:lvl8pPr>
      <a:lvl9pPr marL="0" marR="0" indent="1928744" algn="l" defTabSz="685775" rtl="0" eaLnBrk="1" latinLnBrk="0" hangingPunct="1">
        <a:lnSpc>
          <a:spcPct val="120000"/>
        </a:lnSpc>
        <a:spcBef>
          <a:spcPts val="316"/>
        </a:spcBef>
        <a:spcAft>
          <a:spcPts val="0"/>
        </a:spcAft>
        <a:buClrTx/>
        <a:buSzTx/>
        <a:buFontTx/>
        <a:buNone/>
        <a:tabLst/>
        <a:defRPr sz="1108" b="0" i="0" u="none" strike="noStrike" cap="none" spc="0" baseline="0">
          <a:ln>
            <a:noFill/>
          </a:ln>
          <a:solidFill>
            <a:srgbClr val="FFFFFF"/>
          </a:solidFill>
          <a:uFillTx/>
          <a:latin typeface="Arial"/>
          <a:ea typeface="Arial"/>
          <a:cs typeface="Arial"/>
          <a:sym typeface="Arial"/>
        </a:defRPr>
      </a:lvl9pPr>
    </p:bodyStyle>
    <p:otherStyle>
      <a:lvl1pPr marL="0" marR="0" indent="0" algn="r" defTabSz="685775" rtl="0" eaLnBrk="1" latinLnBrk="0" hangingPunct="1">
        <a:lnSpc>
          <a:spcPct val="100000"/>
        </a:lnSpc>
        <a:spcBef>
          <a:spcPts val="0"/>
        </a:spcBef>
        <a:spcAft>
          <a:spcPts val="0"/>
        </a:spcAft>
        <a:buClrTx/>
        <a:buSzTx/>
        <a:buFontTx/>
        <a:buNone/>
        <a:tabLst/>
        <a:defRPr sz="738" b="0" i="0" u="none" strike="noStrike" cap="none" spc="0" baseline="0">
          <a:ln>
            <a:noFill/>
          </a:ln>
          <a:solidFill>
            <a:schemeClr val="tx1"/>
          </a:solidFill>
          <a:uFillTx/>
          <a:latin typeface="+mn-lt"/>
          <a:ea typeface="+mn-ea"/>
          <a:cs typeface="+mn-cs"/>
          <a:sym typeface="Calibri"/>
        </a:defRPr>
      </a:lvl1pPr>
      <a:lvl2pPr marL="0" marR="0" indent="241093" algn="r" defTabSz="685775" rtl="0" eaLnBrk="1" latinLnBrk="0" hangingPunct="1">
        <a:lnSpc>
          <a:spcPct val="100000"/>
        </a:lnSpc>
        <a:spcBef>
          <a:spcPts val="0"/>
        </a:spcBef>
        <a:spcAft>
          <a:spcPts val="0"/>
        </a:spcAft>
        <a:buClrTx/>
        <a:buSzTx/>
        <a:buFontTx/>
        <a:buNone/>
        <a:tabLst/>
        <a:defRPr sz="738" b="0" i="0" u="none" strike="noStrike" cap="none" spc="0" baseline="0">
          <a:ln>
            <a:noFill/>
          </a:ln>
          <a:solidFill>
            <a:schemeClr val="tx1"/>
          </a:solidFill>
          <a:uFillTx/>
          <a:latin typeface="+mn-lt"/>
          <a:ea typeface="+mn-ea"/>
          <a:cs typeface="+mn-cs"/>
          <a:sym typeface="Calibri"/>
        </a:defRPr>
      </a:lvl2pPr>
      <a:lvl3pPr marL="0" marR="0" indent="482186" algn="r" defTabSz="685775" rtl="0" eaLnBrk="1" latinLnBrk="0" hangingPunct="1">
        <a:lnSpc>
          <a:spcPct val="100000"/>
        </a:lnSpc>
        <a:spcBef>
          <a:spcPts val="0"/>
        </a:spcBef>
        <a:spcAft>
          <a:spcPts val="0"/>
        </a:spcAft>
        <a:buClrTx/>
        <a:buSzTx/>
        <a:buFontTx/>
        <a:buNone/>
        <a:tabLst/>
        <a:defRPr sz="738" b="0" i="0" u="none" strike="noStrike" cap="none" spc="0" baseline="0">
          <a:ln>
            <a:noFill/>
          </a:ln>
          <a:solidFill>
            <a:schemeClr val="tx1"/>
          </a:solidFill>
          <a:uFillTx/>
          <a:latin typeface="+mn-lt"/>
          <a:ea typeface="+mn-ea"/>
          <a:cs typeface="+mn-cs"/>
          <a:sym typeface="Calibri"/>
        </a:defRPr>
      </a:lvl3pPr>
      <a:lvl4pPr marL="0" marR="0" indent="723279" algn="r" defTabSz="685775" rtl="0" eaLnBrk="1" latinLnBrk="0" hangingPunct="1">
        <a:lnSpc>
          <a:spcPct val="100000"/>
        </a:lnSpc>
        <a:spcBef>
          <a:spcPts val="0"/>
        </a:spcBef>
        <a:spcAft>
          <a:spcPts val="0"/>
        </a:spcAft>
        <a:buClrTx/>
        <a:buSzTx/>
        <a:buFontTx/>
        <a:buNone/>
        <a:tabLst/>
        <a:defRPr sz="738" b="0" i="0" u="none" strike="noStrike" cap="none" spc="0" baseline="0">
          <a:ln>
            <a:noFill/>
          </a:ln>
          <a:solidFill>
            <a:schemeClr val="tx1"/>
          </a:solidFill>
          <a:uFillTx/>
          <a:latin typeface="+mn-lt"/>
          <a:ea typeface="+mn-ea"/>
          <a:cs typeface="+mn-cs"/>
          <a:sym typeface="Calibri"/>
        </a:defRPr>
      </a:lvl4pPr>
      <a:lvl5pPr marL="0" marR="0" indent="964372" algn="r" defTabSz="685775" rtl="0" eaLnBrk="1" latinLnBrk="0" hangingPunct="1">
        <a:lnSpc>
          <a:spcPct val="100000"/>
        </a:lnSpc>
        <a:spcBef>
          <a:spcPts val="0"/>
        </a:spcBef>
        <a:spcAft>
          <a:spcPts val="0"/>
        </a:spcAft>
        <a:buClrTx/>
        <a:buSzTx/>
        <a:buFontTx/>
        <a:buNone/>
        <a:tabLst/>
        <a:defRPr sz="738" b="0" i="0" u="none" strike="noStrike" cap="none" spc="0" baseline="0">
          <a:ln>
            <a:noFill/>
          </a:ln>
          <a:solidFill>
            <a:schemeClr val="tx1"/>
          </a:solidFill>
          <a:uFillTx/>
          <a:latin typeface="+mn-lt"/>
          <a:ea typeface="+mn-ea"/>
          <a:cs typeface="+mn-cs"/>
          <a:sym typeface="Calibri"/>
        </a:defRPr>
      </a:lvl5pPr>
      <a:lvl6pPr marL="0" marR="0" indent="1205465" algn="r" defTabSz="685775" rtl="0" eaLnBrk="1" latinLnBrk="0" hangingPunct="1">
        <a:lnSpc>
          <a:spcPct val="100000"/>
        </a:lnSpc>
        <a:spcBef>
          <a:spcPts val="0"/>
        </a:spcBef>
        <a:spcAft>
          <a:spcPts val="0"/>
        </a:spcAft>
        <a:buClrTx/>
        <a:buSzTx/>
        <a:buFontTx/>
        <a:buNone/>
        <a:tabLst/>
        <a:defRPr sz="738" b="0" i="0" u="none" strike="noStrike" cap="none" spc="0" baseline="0">
          <a:ln>
            <a:noFill/>
          </a:ln>
          <a:solidFill>
            <a:schemeClr val="tx1"/>
          </a:solidFill>
          <a:uFillTx/>
          <a:latin typeface="+mn-lt"/>
          <a:ea typeface="+mn-ea"/>
          <a:cs typeface="+mn-cs"/>
          <a:sym typeface="Calibri"/>
        </a:defRPr>
      </a:lvl6pPr>
      <a:lvl7pPr marL="0" marR="0" indent="1446558" algn="r" defTabSz="685775" rtl="0" eaLnBrk="1" latinLnBrk="0" hangingPunct="1">
        <a:lnSpc>
          <a:spcPct val="100000"/>
        </a:lnSpc>
        <a:spcBef>
          <a:spcPts val="0"/>
        </a:spcBef>
        <a:spcAft>
          <a:spcPts val="0"/>
        </a:spcAft>
        <a:buClrTx/>
        <a:buSzTx/>
        <a:buFontTx/>
        <a:buNone/>
        <a:tabLst/>
        <a:defRPr sz="738" b="0" i="0" u="none" strike="noStrike" cap="none" spc="0" baseline="0">
          <a:ln>
            <a:noFill/>
          </a:ln>
          <a:solidFill>
            <a:schemeClr val="tx1"/>
          </a:solidFill>
          <a:uFillTx/>
          <a:latin typeface="+mn-lt"/>
          <a:ea typeface="+mn-ea"/>
          <a:cs typeface="+mn-cs"/>
          <a:sym typeface="Calibri"/>
        </a:defRPr>
      </a:lvl7pPr>
      <a:lvl8pPr marL="0" marR="0" indent="1687651" algn="r" defTabSz="685775" rtl="0" eaLnBrk="1" latinLnBrk="0" hangingPunct="1">
        <a:lnSpc>
          <a:spcPct val="100000"/>
        </a:lnSpc>
        <a:spcBef>
          <a:spcPts val="0"/>
        </a:spcBef>
        <a:spcAft>
          <a:spcPts val="0"/>
        </a:spcAft>
        <a:buClrTx/>
        <a:buSzTx/>
        <a:buFontTx/>
        <a:buNone/>
        <a:tabLst/>
        <a:defRPr sz="738" b="0" i="0" u="none" strike="noStrike" cap="none" spc="0" baseline="0">
          <a:ln>
            <a:noFill/>
          </a:ln>
          <a:solidFill>
            <a:schemeClr val="tx1"/>
          </a:solidFill>
          <a:uFillTx/>
          <a:latin typeface="+mn-lt"/>
          <a:ea typeface="+mn-ea"/>
          <a:cs typeface="+mn-cs"/>
          <a:sym typeface="Calibri"/>
        </a:defRPr>
      </a:lvl8pPr>
      <a:lvl9pPr marL="0" marR="0" indent="1928744" algn="r" defTabSz="685775" rtl="0" eaLnBrk="1" latinLnBrk="0" hangingPunct="1">
        <a:lnSpc>
          <a:spcPct val="100000"/>
        </a:lnSpc>
        <a:spcBef>
          <a:spcPts val="0"/>
        </a:spcBef>
        <a:spcAft>
          <a:spcPts val="0"/>
        </a:spcAft>
        <a:buClrTx/>
        <a:buSzTx/>
        <a:buFontTx/>
        <a:buNone/>
        <a:tabLst/>
        <a:defRPr sz="738"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oneusg.augusta.edu/"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oneusg.augusta.edu/"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oneusg.augusta.edu/"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oneusg.augusta.edu/"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s://www.augusta.edu/compliance/policyinfo/policy/individual-conflict-interest-policy.pdf"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ww.augusta.edu/compliance/policyinfo/policy/outside-activities-off-campus-duty.pdf"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p0URkotO7Dk" TargetMode="External"/><Relationship Id="rId7" Type="http://schemas.openxmlformats.org/officeDocument/2006/relationships/hyperlink" Target="http://oneusg.augusta.edu/" TargetMode="External"/><Relationship Id="rId2" Type="http://schemas.openxmlformats.org/officeDocument/2006/relationships/hyperlink" Target="https://www.augusta.edu/oneusg/employee-self-service.php" TargetMode="Externa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hyperlink" Target="https://youtu.be/vtEx1OZ_O0w" TargetMode="External"/><Relationship Id="rId4" Type="http://schemas.openxmlformats.org/officeDocument/2006/relationships/hyperlink" Target="https://www.usg.edu/assets/oneusg/documents/ES208.01_How_Do_I_Submit_an_Absence_Reques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9936" y="811924"/>
            <a:ext cx="6941989" cy="2765712"/>
          </a:xfrm>
        </p:spPr>
        <p:txBody>
          <a:bodyPr>
            <a:normAutofit fontScale="90000"/>
          </a:bodyPr>
          <a:lstStyle/>
          <a:p>
            <a:r>
              <a:rPr lang="en-US" dirty="0" smtClean="0"/>
              <a:t>Outside Activities &amp; </a:t>
            </a:r>
            <a:br>
              <a:rPr lang="en-US" dirty="0" smtClean="0"/>
            </a:br>
            <a:r>
              <a:rPr lang="en-US" dirty="0" smtClean="0"/>
              <a:t>Off-Campus Duty </a:t>
            </a:r>
            <a:br>
              <a:rPr lang="en-US" dirty="0" smtClean="0"/>
            </a:br>
            <a:r>
              <a:rPr lang="en-US" dirty="0"/>
              <a:t/>
            </a:r>
            <a:br>
              <a:rPr lang="en-US" dirty="0"/>
            </a:br>
            <a:r>
              <a:rPr lang="en-US" dirty="0" smtClean="0"/>
              <a:t>Policy Status Update</a:t>
            </a:r>
            <a:endParaRPr lang="en-US" dirty="0"/>
          </a:p>
        </p:txBody>
      </p:sp>
      <p:sp>
        <p:nvSpPr>
          <p:cNvPr id="3" name="Text Placeholder 2"/>
          <p:cNvSpPr>
            <a:spLocks noGrp="1"/>
          </p:cNvSpPr>
          <p:nvPr>
            <p:ph type="body" sz="quarter" idx="1"/>
          </p:nvPr>
        </p:nvSpPr>
        <p:spPr/>
        <p:txBody>
          <a:bodyPr>
            <a:normAutofit/>
          </a:bodyPr>
          <a:lstStyle/>
          <a:p>
            <a:r>
              <a:rPr lang="en-US" sz="1600" dirty="0" smtClean="0"/>
              <a:t>Effective July 1, 2019</a:t>
            </a:r>
            <a:endParaRPr lang="en-US" sz="1600" dirty="0"/>
          </a:p>
        </p:txBody>
      </p:sp>
      <p:sp>
        <p:nvSpPr>
          <p:cNvPr id="2" name="Slide Number Placeholder 1"/>
          <p:cNvSpPr>
            <a:spLocks noGrp="1"/>
          </p:cNvSpPr>
          <p:nvPr>
            <p:ph type="sldNum" sz="quarter" idx="2"/>
          </p:nvPr>
        </p:nvSpPr>
        <p:spPr/>
        <p:txBody>
          <a:bodyPr/>
          <a:lstStyle/>
          <a:p>
            <a:fld id="{F2F8B126-70E6-4326-904B-774BC06D4FD6}" type="slidenum">
              <a:rPr lang="en-US" smtClean="0"/>
              <a:t>1</a:t>
            </a:fld>
            <a:endParaRPr lang="en-US"/>
          </a:p>
        </p:txBody>
      </p:sp>
    </p:spTree>
    <p:extLst>
      <p:ext uri="{BB962C8B-B14F-4D97-AF65-F5344CB8AC3E}">
        <p14:creationId xmlns:p14="http://schemas.microsoft.com/office/powerpoint/2010/main" val="18817685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F2F8B126-70E6-4326-904B-774BC06D4FD6}" type="slidenum">
              <a:rPr lang="en-US" smtClean="0"/>
              <a:t>10</a:t>
            </a:fld>
            <a:endParaRPr lang="en-US"/>
          </a:p>
        </p:txBody>
      </p:sp>
      <p:pic>
        <p:nvPicPr>
          <p:cNvPr id="8" name="Picture 7"/>
          <p:cNvPicPr>
            <a:picLocks noChangeAspect="1"/>
          </p:cNvPicPr>
          <p:nvPr/>
        </p:nvPicPr>
        <p:blipFill>
          <a:blip r:embed="rId2"/>
          <a:stretch>
            <a:fillRect/>
          </a:stretch>
        </p:blipFill>
        <p:spPr>
          <a:xfrm>
            <a:off x="2358218" y="0"/>
            <a:ext cx="4465662" cy="6805384"/>
          </a:xfrm>
          <a:prstGeom prst="rect">
            <a:avLst/>
          </a:prstGeom>
        </p:spPr>
      </p:pic>
    </p:spTree>
    <p:extLst>
      <p:ext uri="{BB962C8B-B14F-4D97-AF65-F5344CB8AC3E}">
        <p14:creationId xmlns:p14="http://schemas.microsoft.com/office/powerpoint/2010/main" val="207203634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4228759"/>
            <a:ext cx="9144001" cy="914400"/>
          </a:xfrm>
          <a:prstGeom prst="rect">
            <a:avLst/>
          </a:prstGeom>
          <a:solidFill>
            <a:schemeClr val="accent1">
              <a:lumMod val="20000"/>
              <a:lumOff val="80000"/>
              <a:alpha val="10000"/>
            </a:schemeClr>
          </a:solidFill>
          <a:ln w="12700" cap="flat">
            <a:no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000000"/>
              </a:solidFill>
              <a:effectLst/>
              <a:uFillTx/>
              <a:latin typeface="+mj-lt"/>
              <a:ea typeface="+mj-ea"/>
              <a:cs typeface="+mj-cs"/>
              <a:sym typeface="Calibri"/>
            </a:endParaRPr>
          </a:p>
        </p:txBody>
      </p:sp>
      <p:sp>
        <p:nvSpPr>
          <p:cNvPr id="37" name="Rectangle 36"/>
          <p:cNvSpPr/>
          <p:nvPr/>
        </p:nvSpPr>
        <p:spPr>
          <a:xfrm>
            <a:off x="-1" y="3220527"/>
            <a:ext cx="9144001" cy="914400"/>
          </a:xfrm>
          <a:prstGeom prst="rect">
            <a:avLst/>
          </a:prstGeom>
          <a:solidFill>
            <a:schemeClr val="accent1">
              <a:lumMod val="20000"/>
              <a:lumOff val="80000"/>
              <a:alpha val="10000"/>
            </a:schemeClr>
          </a:solidFill>
          <a:ln w="12700" cap="flat">
            <a:no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j-lt"/>
              <a:ea typeface="+mj-ea"/>
              <a:cs typeface="+mj-cs"/>
              <a:sym typeface="Calibri"/>
            </a:endParaRPr>
          </a:p>
        </p:txBody>
      </p:sp>
      <p:sp>
        <p:nvSpPr>
          <p:cNvPr id="10" name="Rectangle 9"/>
          <p:cNvSpPr/>
          <p:nvPr/>
        </p:nvSpPr>
        <p:spPr>
          <a:xfrm>
            <a:off x="0" y="1182712"/>
            <a:ext cx="9144001" cy="914400"/>
          </a:xfrm>
          <a:prstGeom prst="rect">
            <a:avLst/>
          </a:prstGeom>
          <a:solidFill>
            <a:schemeClr val="accent1">
              <a:lumMod val="20000"/>
              <a:lumOff val="80000"/>
              <a:alpha val="10000"/>
            </a:schemeClr>
          </a:solidFill>
          <a:ln w="12700" cap="flat">
            <a:no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p:cNvSpPr/>
          <p:nvPr/>
        </p:nvSpPr>
        <p:spPr>
          <a:xfrm>
            <a:off x="-2" y="2190944"/>
            <a:ext cx="9144001" cy="914400"/>
          </a:xfrm>
          <a:prstGeom prst="rect">
            <a:avLst/>
          </a:prstGeom>
          <a:solidFill>
            <a:schemeClr val="accent1">
              <a:lumMod val="20000"/>
              <a:lumOff val="80000"/>
              <a:alpha val="10000"/>
            </a:schemeClr>
          </a:solidFill>
          <a:ln w="12700" cap="flat">
            <a:no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000000"/>
              </a:solidFill>
              <a:effectLst/>
              <a:uFillTx/>
              <a:latin typeface="+mj-lt"/>
              <a:ea typeface="+mj-ea"/>
              <a:cs typeface="+mj-cs"/>
              <a:sym typeface="Calibri"/>
            </a:endParaRPr>
          </a:p>
        </p:txBody>
      </p:sp>
      <p:sp>
        <p:nvSpPr>
          <p:cNvPr id="161" name="Shape 161"/>
          <p:cNvSpPr>
            <a:spLocks noGrp="1"/>
          </p:cNvSpPr>
          <p:nvPr>
            <p:ph type="title"/>
          </p:nvPr>
        </p:nvSpPr>
        <p:spPr>
          <a:prstGeom prst="rect">
            <a:avLst/>
          </a:prstGeom>
        </p:spPr>
        <p:txBody>
          <a:bodyPr/>
          <a:lstStyle/>
          <a:p>
            <a:r>
              <a:rPr lang="en-US" dirty="0" smtClean="0"/>
              <a:t>OA1 General Routing Process</a:t>
            </a:r>
            <a:endParaRPr dirty="0"/>
          </a:p>
        </p:txBody>
      </p:sp>
      <p:sp>
        <p:nvSpPr>
          <p:cNvPr id="3" name="Rectangle 2"/>
          <p:cNvSpPr/>
          <p:nvPr/>
        </p:nvSpPr>
        <p:spPr>
          <a:xfrm>
            <a:off x="83092" y="1305872"/>
            <a:ext cx="822960" cy="731520"/>
          </a:xfrm>
          <a:prstGeom prst="rect">
            <a:avLst/>
          </a:prstGeom>
          <a:solidFill>
            <a:schemeClr val="accent1">
              <a:lumMod val="20000"/>
              <a:lumOff val="80000"/>
            </a:schemeClr>
          </a:solidFill>
          <a:ln w="12700" cap="flat">
            <a:no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noAutofit/>
          </a:bodyPr>
          <a:lstStyle/>
          <a:p>
            <a:pPr algn="ctr" defTabSz="914367" hangingPunct="0"/>
            <a:r>
              <a:rPr lang="en-US" sz="1400" dirty="0" smtClean="0">
                <a:solidFill>
                  <a:srgbClr val="000000"/>
                </a:solidFill>
                <a:latin typeface="+mj-lt"/>
                <a:ea typeface="+mj-ea"/>
                <a:cs typeface="+mj-cs"/>
                <a:sym typeface="Calibri"/>
              </a:rPr>
              <a:t>Employee</a:t>
            </a:r>
            <a:endParaRPr lang="en-US" sz="1400" dirty="0">
              <a:solidFill>
                <a:srgbClr val="000000"/>
              </a:solidFill>
              <a:latin typeface="+mj-lt"/>
              <a:ea typeface="+mj-ea"/>
              <a:cs typeface="+mj-cs"/>
              <a:sym typeface="Calibri"/>
            </a:endParaRPr>
          </a:p>
        </p:txBody>
      </p:sp>
      <p:sp>
        <p:nvSpPr>
          <p:cNvPr id="7" name="Rectangle 6"/>
          <p:cNvSpPr/>
          <p:nvPr/>
        </p:nvSpPr>
        <p:spPr>
          <a:xfrm>
            <a:off x="83092" y="2311712"/>
            <a:ext cx="822960" cy="731520"/>
          </a:xfrm>
          <a:prstGeom prst="rect">
            <a:avLst/>
          </a:prstGeom>
          <a:solidFill>
            <a:schemeClr val="accent1">
              <a:lumMod val="20000"/>
              <a:lumOff val="80000"/>
            </a:schemeClr>
          </a:solidFill>
          <a:ln w="12700" cap="flat">
            <a:no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noAutofit/>
          </a:bodyPr>
          <a:lstStyle/>
          <a:p>
            <a:pPr algn="ctr" defTabSz="914367" hangingPunct="0"/>
            <a:r>
              <a:rPr lang="en-US" sz="1400" dirty="0" smtClean="0">
                <a:solidFill>
                  <a:srgbClr val="000000"/>
                </a:solidFill>
                <a:latin typeface="+mj-lt"/>
                <a:ea typeface="+mj-ea"/>
                <a:cs typeface="+mj-cs"/>
                <a:sym typeface="Calibri"/>
              </a:rPr>
              <a:t>Supervisor</a:t>
            </a:r>
            <a:endParaRPr lang="en-US" sz="1400" dirty="0">
              <a:solidFill>
                <a:srgbClr val="000000"/>
              </a:solidFill>
              <a:latin typeface="+mj-lt"/>
              <a:ea typeface="+mj-ea"/>
              <a:cs typeface="+mj-cs"/>
              <a:sym typeface="Calibri"/>
            </a:endParaRPr>
          </a:p>
        </p:txBody>
      </p:sp>
      <p:sp>
        <p:nvSpPr>
          <p:cNvPr id="9" name="Rectangle 8"/>
          <p:cNvSpPr/>
          <p:nvPr/>
        </p:nvSpPr>
        <p:spPr>
          <a:xfrm>
            <a:off x="83092" y="3317552"/>
            <a:ext cx="822960" cy="731520"/>
          </a:xfrm>
          <a:prstGeom prst="rect">
            <a:avLst/>
          </a:prstGeom>
          <a:solidFill>
            <a:schemeClr val="accent1">
              <a:lumMod val="20000"/>
              <a:lumOff val="80000"/>
            </a:schemeClr>
          </a:solidFill>
          <a:ln w="12700" cap="flat">
            <a:no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noAutofit/>
          </a:bodyPr>
          <a:lstStyle/>
          <a:p>
            <a:pPr algn="ctr" defTabSz="914367" hangingPunct="0"/>
            <a:r>
              <a:rPr lang="en-US" sz="1400" dirty="0" smtClean="0">
                <a:solidFill>
                  <a:srgbClr val="000000"/>
                </a:solidFill>
                <a:latin typeface="+mj-lt"/>
                <a:ea typeface="+mj-ea"/>
                <a:cs typeface="+mj-cs"/>
                <a:sym typeface="Calibri"/>
              </a:rPr>
              <a:t>Director/ </a:t>
            </a:r>
            <a:r>
              <a:rPr lang="en-US" sz="1400" dirty="0" err="1" smtClean="0">
                <a:solidFill>
                  <a:srgbClr val="000000"/>
                </a:solidFill>
                <a:latin typeface="+mj-lt"/>
                <a:ea typeface="+mj-ea"/>
                <a:cs typeface="+mj-cs"/>
                <a:sym typeface="Calibri"/>
              </a:rPr>
              <a:t>Dept</a:t>
            </a:r>
            <a:r>
              <a:rPr lang="en-US" sz="1400" dirty="0" smtClean="0">
                <a:solidFill>
                  <a:srgbClr val="000000"/>
                </a:solidFill>
                <a:latin typeface="+mj-lt"/>
                <a:ea typeface="+mj-ea"/>
                <a:cs typeface="+mj-cs"/>
                <a:sym typeface="Calibri"/>
              </a:rPr>
              <a:t> Chair</a:t>
            </a:r>
            <a:endParaRPr lang="en-US" sz="1400" dirty="0">
              <a:solidFill>
                <a:srgbClr val="000000"/>
              </a:solidFill>
              <a:latin typeface="+mj-lt"/>
              <a:ea typeface="+mj-ea"/>
              <a:cs typeface="+mj-cs"/>
              <a:sym typeface="Calibri"/>
            </a:endParaRPr>
          </a:p>
        </p:txBody>
      </p:sp>
      <p:sp>
        <p:nvSpPr>
          <p:cNvPr id="4" name="Rectangle 3"/>
          <p:cNvSpPr/>
          <p:nvPr/>
        </p:nvSpPr>
        <p:spPr>
          <a:xfrm>
            <a:off x="1063154" y="1305872"/>
            <a:ext cx="1554480" cy="731520"/>
          </a:xfrm>
          <a:prstGeom prst="rect">
            <a:avLst/>
          </a:prstGeom>
          <a:solidFill>
            <a:schemeClr val="accent1">
              <a:lumMod val="20000"/>
              <a:lumOff val="80000"/>
            </a:schemeClr>
          </a:solidFill>
          <a:ln w="12700" cap="flat">
            <a:solidFill>
              <a:schemeClr val="tx2">
                <a:lumMod val="20000"/>
                <a:lumOff val="80000"/>
              </a:schemeClr>
            </a:solid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noAutofit/>
          </a:bodyPr>
          <a:lstStyle/>
          <a:p>
            <a:pPr defTabSz="914367" hangingPunct="0"/>
            <a:r>
              <a:rPr lang="en-US" sz="1400" dirty="0" smtClean="0">
                <a:solidFill>
                  <a:srgbClr val="000000"/>
                </a:solidFill>
                <a:latin typeface="+mj-lt"/>
                <a:ea typeface="+mj-ea"/>
                <a:cs typeface="+mj-cs"/>
                <a:sym typeface="Calibri"/>
              </a:rPr>
              <a:t>Complete &amp; Submit OA1 </a:t>
            </a:r>
            <a:r>
              <a:rPr lang="en-US" sz="1400" dirty="0">
                <a:solidFill>
                  <a:srgbClr val="000000"/>
                </a:solidFill>
                <a:latin typeface="+mj-lt"/>
                <a:ea typeface="+mj-ea"/>
                <a:cs typeface="+mj-cs"/>
                <a:sym typeface="Calibri"/>
              </a:rPr>
              <a:t>Request Form to </a:t>
            </a:r>
            <a:r>
              <a:rPr lang="en-US" sz="1400" dirty="0" smtClean="0">
                <a:solidFill>
                  <a:srgbClr val="000000"/>
                </a:solidFill>
                <a:latin typeface="+mj-lt"/>
                <a:ea typeface="+mj-ea"/>
                <a:cs typeface="+mj-cs"/>
                <a:sym typeface="Calibri"/>
              </a:rPr>
              <a:t>Supervisor</a:t>
            </a:r>
            <a:endParaRPr lang="en-US" sz="1400" dirty="0">
              <a:solidFill>
                <a:srgbClr val="000000"/>
              </a:solidFill>
              <a:latin typeface="+mj-lt"/>
              <a:ea typeface="+mj-ea"/>
              <a:cs typeface="+mj-cs"/>
              <a:sym typeface="Calibri"/>
            </a:endParaRPr>
          </a:p>
        </p:txBody>
      </p:sp>
      <p:cxnSp>
        <p:nvCxnSpPr>
          <p:cNvPr id="12" name="Straight Arrow Connector 11"/>
          <p:cNvCxnSpPr/>
          <p:nvPr/>
        </p:nvCxnSpPr>
        <p:spPr>
          <a:xfrm>
            <a:off x="1840394" y="2037392"/>
            <a:ext cx="0" cy="2743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ctangle 14"/>
          <p:cNvSpPr/>
          <p:nvPr/>
        </p:nvSpPr>
        <p:spPr>
          <a:xfrm>
            <a:off x="1063154" y="2311712"/>
            <a:ext cx="1554480" cy="731520"/>
          </a:xfrm>
          <a:prstGeom prst="rect">
            <a:avLst/>
          </a:prstGeom>
          <a:solidFill>
            <a:schemeClr val="accent1">
              <a:lumMod val="20000"/>
              <a:lumOff val="80000"/>
            </a:schemeClr>
          </a:solidFill>
          <a:ln w="12700" cap="flat">
            <a:solidFill>
              <a:schemeClr val="tx2">
                <a:lumMod val="20000"/>
                <a:lumOff val="80000"/>
              </a:schemeClr>
            </a:solid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noAutofit/>
          </a:bodyPr>
          <a:lstStyle/>
          <a:p>
            <a:pPr algn="ctr" defTabSz="914367" hangingPunct="0"/>
            <a:r>
              <a:rPr lang="en-US" sz="1400" dirty="0" smtClean="0">
                <a:solidFill>
                  <a:srgbClr val="000000"/>
                </a:solidFill>
                <a:latin typeface="+mj-lt"/>
                <a:ea typeface="+mj-ea"/>
                <a:cs typeface="+mj-cs"/>
                <a:sym typeface="Calibri"/>
              </a:rPr>
              <a:t>Review Request &amp; Prior Utilization Total</a:t>
            </a:r>
            <a:endParaRPr lang="en-US" sz="1400" dirty="0">
              <a:solidFill>
                <a:srgbClr val="000000"/>
              </a:solidFill>
              <a:latin typeface="+mj-lt"/>
              <a:ea typeface="+mj-ea"/>
              <a:cs typeface="+mj-cs"/>
              <a:sym typeface="Calibri"/>
            </a:endParaRPr>
          </a:p>
        </p:txBody>
      </p:sp>
      <p:sp>
        <p:nvSpPr>
          <p:cNvPr id="18" name="Rectangle 17"/>
          <p:cNvSpPr/>
          <p:nvPr/>
        </p:nvSpPr>
        <p:spPr>
          <a:xfrm>
            <a:off x="2806226" y="3317552"/>
            <a:ext cx="1554480" cy="731520"/>
          </a:xfrm>
          <a:prstGeom prst="rect">
            <a:avLst/>
          </a:prstGeom>
          <a:solidFill>
            <a:schemeClr val="accent1">
              <a:lumMod val="20000"/>
              <a:lumOff val="80000"/>
            </a:schemeClr>
          </a:solidFill>
          <a:ln w="12700" cap="flat">
            <a:solidFill>
              <a:schemeClr val="tx2">
                <a:lumMod val="20000"/>
                <a:lumOff val="80000"/>
              </a:schemeClr>
            </a:solid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noAutofit/>
          </a:bodyPr>
          <a:lstStyle/>
          <a:p>
            <a:pPr algn="ctr" defTabSz="914367" hangingPunct="0"/>
            <a:r>
              <a:rPr lang="en-US" sz="1400" dirty="0" smtClean="0">
                <a:solidFill>
                  <a:srgbClr val="000000"/>
                </a:solidFill>
                <a:latin typeface="+mj-lt"/>
                <a:ea typeface="+mj-ea"/>
                <a:cs typeface="+mj-cs"/>
                <a:sym typeface="Calibri"/>
              </a:rPr>
              <a:t>Review Request </a:t>
            </a:r>
            <a:r>
              <a:rPr lang="en-US" sz="1400" dirty="0">
                <a:solidFill>
                  <a:srgbClr val="000000"/>
                </a:solidFill>
                <a:latin typeface="+mj-lt"/>
                <a:ea typeface="+mj-ea"/>
                <a:cs typeface="+mj-cs"/>
                <a:sym typeface="Calibri"/>
              </a:rPr>
              <a:t>&amp; Prior Utilization Total</a:t>
            </a:r>
          </a:p>
        </p:txBody>
      </p:sp>
      <p:cxnSp>
        <p:nvCxnSpPr>
          <p:cNvPr id="38" name="Straight Arrow Connector 37"/>
          <p:cNvCxnSpPr/>
          <p:nvPr/>
        </p:nvCxnSpPr>
        <p:spPr>
          <a:xfrm>
            <a:off x="2617634" y="2677472"/>
            <a:ext cx="2743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 name="Flowchart: Decision 4"/>
          <p:cNvSpPr/>
          <p:nvPr/>
        </p:nvSpPr>
        <p:spPr>
          <a:xfrm>
            <a:off x="2877666" y="2297424"/>
            <a:ext cx="1371600" cy="731520"/>
          </a:xfrm>
          <a:prstGeom prst="flowChartDecision">
            <a:avLst/>
          </a:prstGeom>
          <a:solidFill>
            <a:schemeClr val="accent1">
              <a:lumMod val="20000"/>
              <a:lumOff val="80000"/>
            </a:schemeClr>
          </a:solidFill>
          <a:ln w="12700" cap="flat">
            <a:solidFill>
              <a:schemeClr val="accent1">
                <a:lumMod val="20000"/>
                <a:lumOff val="80000"/>
              </a:schemeClr>
            </a:solid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no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rPr>
              <a:t>Approve</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
        <p:nvSpPr>
          <p:cNvPr id="23" name="Rectangle 22"/>
          <p:cNvSpPr/>
          <p:nvPr/>
        </p:nvSpPr>
        <p:spPr>
          <a:xfrm>
            <a:off x="80246" y="4323392"/>
            <a:ext cx="822960" cy="731520"/>
          </a:xfrm>
          <a:prstGeom prst="rect">
            <a:avLst/>
          </a:prstGeom>
          <a:solidFill>
            <a:schemeClr val="accent1">
              <a:lumMod val="20000"/>
              <a:lumOff val="80000"/>
            </a:schemeClr>
          </a:solidFill>
          <a:ln w="12700" cap="flat">
            <a:no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noAutofit/>
          </a:bodyPr>
          <a:lstStyle/>
          <a:p>
            <a:pPr algn="ctr" defTabSz="914367" hangingPunct="0"/>
            <a:r>
              <a:rPr lang="en-US" sz="1400" dirty="0" smtClean="0">
                <a:solidFill>
                  <a:srgbClr val="000000"/>
                </a:solidFill>
                <a:latin typeface="+mj-lt"/>
                <a:ea typeface="+mj-ea"/>
                <a:cs typeface="+mj-cs"/>
                <a:sym typeface="Calibri"/>
              </a:rPr>
              <a:t>VP/Dean</a:t>
            </a:r>
            <a:endParaRPr lang="en-US" sz="1400" dirty="0">
              <a:solidFill>
                <a:srgbClr val="000000"/>
              </a:solidFill>
              <a:latin typeface="+mj-lt"/>
              <a:ea typeface="+mj-ea"/>
              <a:cs typeface="+mj-cs"/>
              <a:sym typeface="Calibri"/>
            </a:endParaRPr>
          </a:p>
        </p:txBody>
      </p:sp>
      <p:sp>
        <p:nvSpPr>
          <p:cNvPr id="24" name="Rectangle 23"/>
          <p:cNvSpPr/>
          <p:nvPr/>
        </p:nvSpPr>
        <p:spPr>
          <a:xfrm>
            <a:off x="4577874" y="4323392"/>
            <a:ext cx="1554480" cy="731520"/>
          </a:xfrm>
          <a:prstGeom prst="rect">
            <a:avLst/>
          </a:prstGeom>
          <a:solidFill>
            <a:schemeClr val="accent1">
              <a:lumMod val="20000"/>
              <a:lumOff val="80000"/>
            </a:schemeClr>
          </a:solidFill>
          <a:ln w="12700" cap="flat">
            <a:solidFill>
              <a:schemeClr val="tx2">
                <a:lumMod val="20000"/>
                <a:lumOff val="80000"/>
              </a:schemeClr>
            </a:solid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noAutofit/>
          </a:bodyPr>
          <a:lstStyle/>
          <a:p>
            <a:pPr algn="ctr" defTabSz="914367" hangingPunct="0"/>
            <a:r>
              <a:rPr lang="en-US" sz="1400" dirty="0" smtClean="0">
                <a:solidFill>
                  <a:srgbClr val="000000"/>
                </a:solidFill>
                <a:latin typeface="+mj-lt"/>
                <a:ea typeface="+mj-ea"/>
                <a:cs typeface="+mj-cs"/>
                <a:sym typeface="Calibri"/>
              </a:rPr>
              <a:t>Review Request </a:t>
            </a:r>
            <a:r>
              <a:rPr lang="en-US" sz="1400" dirty="0">
                <a:solidFill>
                  <a:srgbClr val="000000"/>
                </a:solidFill>
                <a:latin typeface="+mj-lt"/>
                <a:ea typeface="+mj-ea"/>
                <a:cs typeface="+mj-cs"/>
                <a:sym typeface="Calibri"/>
              </a:rPr>
              <a:t>&amp; Prior Utilization Total</a:t>
            </a:r>
          </a:p>
        </p:txBody>
      </p:sp>
      <p:sp>
        <p:nvSpPr>
          <p:cNvPr id="26" name="Flowchart: Decision 25"/>
          <p:cNvSpPr/>
          <p:nvPr/>
        </p:nvSpPr>
        <p:spPr>
          <a:xfrm>
            <a:off x="4663602" y="3331840"/>
            <a:ext cx="1371600" cy="731520"/>
          </a:xfrm>
          <a:prstGeom prst="flowChartDecision">
            <a:avLst/>
          </a:prstGeom>
          <a:solidFill>
            <a:schemeClr val="accent1">
              <a:lumMod val="20000"/>
              <a:lumOff val="80000"/>
            </a:schemeClr>
          </a:solidFill>
          <a:ln w="12700" cap="flat">
            <a:solidFill>
              <a:schemeClr val="accent1">
                <a:lumMod val="20000"/>
                <a:lumOff val="80000"/>
              </a:schemeClr>
            </a:solid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no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rPr>
              <a:t>Approve</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
        <p:nvSpPr>
          <p:cNvPr id="27" name="Flowchart: Decision 26"/>
          <p:cNvSpPr/>
          <p:nvPr/>
        </p:nvSpPr>
        <p:spPr>
          <a:xfrm>
            <a:off x="6437993" y="4323392"/>
            <a:ext cx="1371600" cy="731520"/>
          </a:xfrm>
          <a:prstGeom prst="flowChartDecision">
            <a:avLst/>
          </a:prstGeom>
          <a:solidFill>
            <a:schemeClr val="accent1">
              <a:lumMod val="20000"/>
              <a:lumOff val="80000"/>
            </a:schemeClr>
          </a:solidFill>
          <a:ln w="12700" cap="flat">
            <a:solidFill>
              <a:schemeClr val="accent1">
                <a:lumMod val="20000"/>
                <a:lumOff val="80000"/>
              </a:schemeClr>
            </a:solid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no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rPr>
              <a:t>Approve</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cxnSp>
        <p:nvCxnSpPr>
          <p:cNvPr id="28" name="Straight Arrow Connector 27"/>
          <p:cNvCxnSpPr/>
          <p:nvPr/>
        </p:nvCxnSpPr>
        <p:spPr>
          <a:xfrm>
            <a:off x="3587278" y="3068405"/>
            <a:ext cx="0" cy="2743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4381666" y="3708485"/>
            <a:ext cx="2743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a:off x="5357974" y="4080912"/>
            <a:ext cx="0" cy="2743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a:off x="6152362" y="4720992"/>
            <a:ext cx="2743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6340954" y="5319098"/>
            <a:ext cx="1554480" cy="731520"/>
          </a:xfrm>
          <a:prstGeom prst="rect">
            <a:avLst/>
          </a:prstGeom>
          <a:solidFill>
            <a:schemeClr val="accent1">
              <a:lumMod val="20000"/>
              <a:lumOff val="80000"/>
            </a:schemeClr>
          </a:solidFill>
          <a:ln w="12700" cap="flat">
            <a:solidFill>
              <a:schemeClr val="tx2">
                <a:lumMod val="20000"/>
                <a:lumOff val="80000"/>
              </a:schemeClr>
            </a:solid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noAutofit/>
          </a:bodyPr>
          <a:lstStyle/>
          <a:p>
            <a:pPr algn="ctr" defTabSz="914367" hangingPunct="0"/>
            <a:r>
              <a:rPr lang="en-US" sz="1400" dirty="0" smtClean="0">
                <a:solidFill>
                  <a:srgbClr val="000000"/>
                </a:solidFill>
                <a:latin typeface="+mj-lt"/>
                <a:ea typeface="+mj-ea"/>
                <a:cs typeface="+mj-cs"/>
                <a:sym typeface="Calibri"/>
              </a:rPr>
              <a:t>Retain and</a:t>
            </a:r>
          </a:p>
          <a:p>
            <a:pPr algn="ctr" defTabSz="914367" hangingPunct="0"/>
            <a:r>
              <a:rPr lang="en-US" sz="1400" dirty="0" smtClean="0">
                <a:solidFill>
                  <a:srgbClr val="000000"/>
                </a:solidFill>
                <a:latin typeface="+mj-lt"/>
                <a:ea typeface="+mj-ea"/>
                <a:cs typeface="+mj-cs"/>
                <a:sym typeface="Calibri"/>
              </a:rPr>
              <a:t>Route to EVP if required</a:t>
            </a:r>
            <a:endParaRPr lang="en-US" sz="1400" dirty="0">
              <a:solidFill>
                <a:srgbClr val="000000"/>
              </a:solidFill>
              <a:latin typeface="+mj-lt"/>
              <a:ea typeface="+mj-ea"/>
              <a:cs typeface="+mj-cs"/>
              <a:sym typeface="Calibri"/>
            </a:endParaRPr>
          </a:p>
        </p:txBody>
      </p:sp>
      <p:cxnSp>
        <p:nvCxnSpPr>
          <p:cNvPr id="35" name="Straight Arrow Connector 34"/>
          <p:cNvCxnSpPr/>
          <p:nvPr/>
        </p:nvCxnSpPr>
        <p:spPr>
          <a:xfrm>
            <a:off x="7124743" y="5070490"/>
            <a:ext cx="0" cy="2743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4237834" y="2676720"/>
            <a:ext cx="2743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600709" y="3069911"/>
            <a:ext cx="276036" cy="25853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latin typeface="+mj-lt"/>
                <a:ea typeface="+mj-ea"/>
                <a:cs typeface="+mj-cs"/>
                <a:sym typeface="Calibri"/>
              </a:rPr>
              <a:t>Yes</a:t>
            </a: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sp>
        <p:nvSpPr>
          <p:cNvPr id="45" name="TextBox 44"/>
          <p:cNvSpPr txBox="1"/>
          <p:nvPr/>
        </p:nvSpPr>
        <p:spPr>
          <a:xfrm>
            <a:off x="5349402" y="4064862"/>
            <a:ext cx="276036" cy="25853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latin typeface="+mj-lt"/>
                <a:ea typeface="+mj-ea"/>
                <a:cs typeface="+mj-cs"/>
                <a:sym typeface="Calibri"/>
              </a:rPr>
              <a:t>Yes</a:t>
            </a: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sp>
        <p:nvSpPr>
          <p:cNvPr id="46" name="TextBox 45"/>
          <p:cNvSpPr txBox="1"/>
          <p:nvPr/>
        </p:nvSpPr>
        <p:spPr>
          <a:xfrm>
            <a:off x="7139970" y="5053687"/>
            <a:ext cx="276036" cy="25853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latin typeface="+mj-lt"/>
                <a:ea typeface="+mj-ea"/>
                <a:cs typeface="+mj-cs"/>
                <a:sym typeface="Calibri"/>
              </a:rPr>
              <a:t>Yes</a:t>
            </a: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p:cNvSpPr/>
          <p:nvPr/>
        </p:nvSpPr>
        <p:spPr>
          <a:xfrm>
            <a:off x="4537874" y="2282384"/>
            <a:ext cx="822960" cy="731520"/>
          </a:xfrm>
          <a:prstGeom prst="rect">
            <a:avLst/>
          </a:prstGeom>
          <a:solidFill>
            <a:schemeClr val="accent1">
              <a:lumMod val="20000"/>
              <a:lumOff val="80000"/>
            </a:schemeClr>
          </a:solidFill>
          <a:ln w="12700" cap="flat">
            <a:solidFill>
              <a:schemeClr val="tx2">
                <a:lumMod val="20000"/>
                <a:lumOff val="80000"/>
              </a:schemeClr>
            </a:solid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noAutofit/>
          </a:bodyPr>
          <a:lstStyle/>
          <a:p>
            <a:pPr algn="ctr" defTabSz="914367" hangingPunct="0"/>
            <a:r>
              <a:rPr lang="en-US" sz="1200" dirty="0" smtClean="0">
                <a:solidFill>
                  <a:srgbClr val="000000"/>
                </a:solidFill>
                <a:latin typeface="+mj-lt"/>
                <a:ea typeface="+mj-ea"/>
                <a:cs typeface="+mj-cs"/>
                <a:sym typeface="Calibri"/>
              </a:rPr>
              <a:t>Disapprove or Request More Info</a:t>
            </a:r>
            <a:endParaRPr lang="en-US" sz="1200" dirty="0">
              <a:solidFill>
                <a:srgbClr val="000000"/>
              </a:solidFill>
              <a:latin typeface="+mj-lt"/>
              <a:ea typeface="+mj-ea"/>
              <a:cs typeface="+mj-cs"/>
              <a:sym typeface="Calibri"/>
            </a:endParaRPr>
          </a:p>
        </p:txBody>
      </p:sp>
      <p:cxnSp>
        <p:nvCxnSpPr>
          <p:cNvPr id="48" name="Straight Arrow Connector 47"/>
          <p:cNvCxnSpPr/>
          <p:nvPr/>
        </p:nvCxnSpPr>
        <p:spPr>
          <a:xfrm>
            <a:off x="6021960" y="3685565"/>
            <a:ext cx="2743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9" name="Rectangle 48"/>
          <p:cNvSpPr/>
          <p:nvPr/>
        </p:nvSpPr>
        <p:spPr>
          <a:xfrm>
            <a:off x="6310928" y="3319805"/>
            <a:ext cx="822960" cy="731520"/>
          </a:xfrm>
          <a:prstGeom prst="rect">
            <a:avLst/>
          </a:prstGeom>
          <a:solidFill>
            <a:schemeClr val="accent1">
              <a:lumMod val="20000"/>
              <a:lumOff val="80000"/>
            </a:schemeClr>
          </a:solidFill>
          <a:ln w="12700" cap="flat">
            <a:solidFill>
              <a:schemeClr val="tx2">
                <a:lumMod val="20000"/>
                <a:lumOff val="80000"/>
              </a:schemeClr>
            </a:solid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noAutofit/>
          </a:bodyPr>
          <a:lstStyle/>
          <a:p>
            <a:pPr algn="ctr" defTabSz="914367" hangingPunct="0"/>
            <a:r>
              <a:rPr lang="en-US" sz="1200" dirty="0" smtClean="0">
                <a:solidFill>
                  <a:srgbClr val="000000"/>
                </a:solidFill>
                <a:latin typeface="+mj-lt"/>
                <a:ea typeface="+mj-ea"/>
                <a:cs typeface="+mj-cs"/>
                <a:sym typeface="Calibri"/>
              </a:rPr>
              <a:t>Disapprove or Request More Info</a:t>
            </a:r>
            <a:endParaRPr lang="en-US" sz="1200" dirty="0">
              <a:solidFill>
                <a:srgbClr val="000000"/>
              </a:solidFill>
              <a:latin typeface="+mj-lt"/>
              <a:ea typeface="+mj-ea"/>
              <a:cs typeface="+mj-cs"/>
              <a:sym typeface="Calibri"/>
            </a:endParaRPr>
          </a:p>
        </p:txBody>
      </p:sp>
      <p:cxnSp>
        <p:nvCxnSpPr>
          <p:cNvPr id="50" name="Straight Arrow Connector 49"/>
          <p:cNvCxnSpPr/>
          <p:nvPr/>
        </p:nvCxnSpPr>
        <p:spPr>
          <a:xfrm>
            <a:off x="7867003" y="4720620"/>
            <a:ext cx="2743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1" name="Rectangle 50"/>
          <p:cNvSpPr/>
          <p:nvPr/>
        </p:nvSpPr>
        <p:spPr>
          <a:xfrm>
            <a:off x="8206440" y="4355232"/>
            <a:ext cx="822960" cy="731520"/>
          </a:xfrm>
          <a:prstGeom prst="rect">
            <a:avLst/>
          </a:prstGeom>
          <a:solidFill>
            <a:schemeClr val="accent1">
              <a:lumMod val="20000"/>
              <a:lumOff val="80000"/>
            </a:schemeClr>
          </a:solidFill>
          <a:ln w="12700" cap="flat">
            <a:solidFill>
              <a:schemeClr val="tx2">
                <a:lumMod val="20000"/>
                <a:lumOff val="80000"/>
              </a:schemeClr>
            </a:solidFill>
            <a:prstDash val="solid"/>
            <a:round/>
          </a:ln>
          <a:effectLst>
            <a:outerShdw blurRad="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ctr">
            <a:noAutofit/>
          </a:bodyPr>
          <a:lstStyle/>
          <a:p>
            <a:pPr algn="ctr" defTabSz="914367" hangingPunct="0"/>
            <a:r>
              <a:rPr lang="en-US" sz="1200" dirty="0" smtClean="0">
                <a:solidFill>
                  <a:srgbClr val="000000"/>
                </a:solidFill>
                <a:latin typeface="+mj-lt"/>
                <a:ea typeface="+mj-ea"/>
                <a:cs typeface="+mj-cs"/>
                <a:sym typeface="Calibri"/>
              </a:rPr>
              <a:t>Disapprove or Request More Info</a:t>
            </a:r>
            <a:endParaRPr lang="en-US" sz="1200" dirty="0">
              <a:solidFill>
                <a:srgbClr val="000000"/>
              </a:solidFill>
              <a:latin typeface="+mj-lt"/>
              <a:ea typeface="+mj-ea"/>
              <a:cs typeface="+mj-cs"/>
              <a:sym typeface="Calibri"/>
            </a:endParaRPr>
          </a:p>
        </p:txBody>
      </p:sp>
      <p:sp>
        <p:nvSpPr>
          <p:cNvPr id="13" name="TextBox 12"/>
          <p:cNvSpPr txBox="1"/>
          <p:nvPr/>
        </p:nvSpPr>
        <p:spPr>
          <a:xfrm>
            <a:off x="371232" y="5432482"/>
            <a:ext cx="4492803" cy="50475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lang="en-US" sz="1400" dirty="0">
                <a:solidFill>
                  <a:srgbClr val="000000"/>
                </a:solidFill>
                <a:latin typeface="+mj-lt"/>
                <a:ea typeface="+mj-ea"/>
                <a:cs typeface="+mj-cs"/>
                <a:sym typeface="Calibri"/>
              </a:rPr>
              <a:t>I</a:t>
            </a:r>
            <a:r>
              <a:rPr kumimoji="0" lang="en-US" sz="1400" b="0" i="0" u="none" strike="noStrike" cap="none" spc="0" normalizeH="0" dirty="0" smtClean="0">
                <a:ln>
                  <a:noFill/>
                </a:ln>
                <a:solidFill>
                  <a:srgbClr val="000000"/>
                </a:solidFill>
                <a:effectLst/>
                <a:uFillTx/>
                <a:latin typeface="+mj-lt"/>
                <a:ea typeface="+mj-ea"/>
                <a:cs typeface="+mj-cs"/>
                <a:sym typeface="Calibri"/>
              </a:rPr>
              <a:t>f Annual Leave is required, submit Absence Request through </a:t>
            </a:r>
            <a:r>
              <a:rPr kumimoji="0" lang="en-US" sz="1400" b="0" i="0" u="none" strike="noStrike" cap="none" spc="0" normalizeH="0" dirty="0" err="1" smtClean="0">
                <a:ln>
                  <a:noFill/>
                </a:ln>
                <a:solidFill>
                  <a:srgbClr val="000000"/>
                </a:solidFill>
                <a:effectLst/>
                <a:uFillTx/>
                <a:latin typeface="+mj-lt"/>
                <a:ea typeface="+mj-ea"/>
                <a:cs typeface="+mj-cs"/>
                <a:sym typeface="Calibri"/>
              </a:rPr>
              <a:t>OneUSG</a:t>
            </a:r>
            <a:r>
              <a:rPr kumimoji="0" lang="en-US" sz="1400" b="0" i="0" u="none" strike="noStrike" cap="none" spc="0" normalizeH="0" dirty="0" smtClean="0">
                <a:ln>
                  <a:noFill/>
                </a:ln>
                <a:solidFill>
                  <a:srgbClr val="000000"/>
                </a:solidFill>
                <a:effectLst/>
                <a:uFillTx/>
                <a:latin typeface="+mj-lt"/>
                <a:ea typeface="+mj-ea"/>
                <a:cs typeface="+mj-cs"/>
                <a:sym typeface="Calibri"/>
              </a:rPr>
              <a:t> Connect, if OA1 is approved</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35472410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Outside Activity - </a:t>
            </a:r>
            <a:r>
              <a:rPr lang="en-US" sz="2800" b="1" dirty="0" smtClean="0"/>
              <a:t>Compensated</a:t>
            </a:r>
            <a:endParaRPr lang="en-US" sz="2800" dirty="0"/>
          </a:p>
        </p:txBody>
      </p:sp>
      <p:sp>
        <p:nvSpPr>
          <p:cNvPr id="3" name="Text Placeholder 2"/>
          <p:cNvSpPr>
            <a:spLocks noGrp="1"/>
          </p:cNvSpPr>
          <p:nvPr>
            <p:ph type="body" sz="half" idx="1"/>
          </p:nvPr>
        </p:nvSpPr>
        <p:spPr>
          <a:xfrm>
            <a:off x="464488" y="1254466"/>
            <a:ext cx="8244506" cy="4730123"/>
          </a:xfrm>
        </p:spPr>
        <p:txBody>
          <a:bodyPr/>
          <a:lstStyle/>
          <a:p>
            <a:r>
              <a:rPr lang="en-US" u="sng" dirty="0" smtClean="0"/>
              <a:t>Includes paid services</a:t>
            </a:r>
            <a:r>
              <a:rPr lang="en-US" dirty="0" smtClean="0"/>
              <a:t> such as consulting</a:t>
            </a:r>
            <a:r>
              <a:rPr lang="en-US" dirty="0"/>
              <a:t>, teaching (credit or non-credit), speaking, and participating in business, professional, or service enterprises with external entities.  </a:t>
            </a:r>
            <a:endParaRPr lang="en-US" dirty="0" smtClean="0"/>
          </a:p>
          <a:p>
            <a:pPr lvl="1">
              <a:lnSpc>
                <a:spcPct val="108000"/>
              </a:lnSpc>
            </a:pPr>
            <a:r>
              <a:rPr lang="en-US" dirty="0" smtClean="0"/>
              <a:t>Payments </a:t>
            </a:r>
            <a:r>
              <a:rPr lang="en-US" dirty="0"/>
              <a:t>and expense reimbursement from governmental agencies such as the State of Georgia or the Federal Government </a:t>
            </a:r>
            <a:r>
              <a:rPr lang="en-US" dirty="0" smtClean="0"/>
              <a:t>(e.g. NIH) are </a:t>
            </a:r>
            <a:r>
              <a:rPr lang="en-US" b="1" u="sng" dirty="0"/>
              <a:t>excluded and not considered </a:t>
            </a:r>
            <a:r>
              <a:rPr lang="en-US" b="1" dirty="0"/>
              <a:t>outside compensation.</a:t>
            </a:r>
            <a:r>
              <a:rPr lang="en-US" dirty="0"/>
              <a:t>  </a:t>
            </a:r>
            <a:endParaRPr lang="en-US" dirty="0" smtClean="0"/>
          </a:p>
          <a:p>
            <a:pPr lvl="1">
              <a:lnSpc>
                <a:spcPct val="108000"/>
              </a:lnSpc>
            </a:pPr>
            <a:r>
              <a:rPr lang="en-US" dirty="0" smtClean="0"/>
              <a:t>Likewise</a:t>
            </a:r>
            <a:r>
              <a:rPr lang="en-US" dirty="0"/>
              <a:t>, payments from AU (such as for continuing education) or one of our affiliated organizations (such as </a:t>
            </a:r>
            <a:r>
              <a:rPr lang="en-US" dirty="0" err="1"/>
              <a:t>AUHealth</a:t>
            </a:r>
            <a:r>
              <a:rPr lang="en-US" dirty="0"/>
              <a:t>) are </a:t>
            </a:r>
            <a:r>
              <a:rPr lang="en-US" b="1" u="sng" dirty="0"/>
              <a:t>not</a:t>
            </a:r>
            <a:r>
              <a:rPr lang="en-US" dirty="0"/>
              <a:t> considered outside compensation.  </a:t>
            </a:r>
          </a:p>
        </p:txBody>
      </p:sp>
      <p:sp>
        <p:nvSpPr>
          <p:cNvPr id="4" name="Rounded Rectangle 3"/>
          <p:cNvSpPr/>
          <p:nvPr/>
        </p:nvSpPr>
        <p:spPr>
          <a:xfrm>
            <a:off x="7040880" y="365760"/>
            <a:ext cx="2017986" cy="694656"/>
          </a:xfrm>
          <a:prstGeom prst="roundRect">
            <a:avLst/>
          </a:prstGeom>
          <a:solidFill>
            <a:schemeClr val="bg1">
              <a:lumMod val="85000"/>
            </a:schemeClr>
          </a:solidFill>
          <a:ln w="12700" cap="flat">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rgbClr val="002060"/>
                </a:solidFill>
                <a:effectLst/>
                <a:uFillTx/>
                <a:latin typeface="+mj-lt"/>
                <a:ea typeface="+mj-ea"/>
                <a:cs typeface="+mj-cs"/>
                <a:sym typeface="Calibri"/>
              </a:rPr>
              <a:t>All regular</a:t>
            </a:r>
            <a:r>
              <a:rPr kumimoji="0" lang="en-US" b="0" i="0" u="none" strike="noStrike" cap="none" spc="0" normalizeH="0" dirty="0" smtClean="0">
                <a:ln>
                  <a:noFill/>
                </a:ln>
                <a:solidFill>
                  <a:srgbClr val="002060"/>
                </a:solidFill>
                <a:effectLst/>
                <a:uFillTx/>
                <a:latin typeface="+mj-lt"/>
                <a:ea typeface="+mj-ea"/>
                <a:cs typeface="+mj-cs"/>
                <a:sym typeface="Calibri"/>
              </a:rPr>
              <a:t> exempt</a:t>
            </a:r>
            <a:r>
              <a:rPr kumimoji="0" lang="en-US" b="0" i="0" u="none" strike="noStrike" cap="none" spc="0" normalizeH="0" baseline="0" dirty="0" smtClean="0">
                <a:ln>
                  <a:noFill/>
                </a:ln>
                <a:solidFill>
                  <a:srgbClr val="002060"/>
                </a:solidFill>
                <a:effectLst/>
                <a:uFillTx/>
                <a:latin typeface="+mj-lt"/>
                <a:ea typeface="+mj-ea"/>
                <a:cs typeface="+mj-cs"/>
                <a:sym typeface="Calibri"/>
              </a:rPr>
              <a:t> employees</a:t>
            </a:r>
            <a:endParaRPr kumimoji="0" lang="en-US" b="0" i="0" u="none" strike="noStrike" cap="none" spc="0" normalizeH="0" baseline="0" dirty="0">
              <a:ln>
                <a:noFill/>
              </a:ln>
              <a:solidFill>
                <a:srgbClr val="002060"/>
              </a:solidFill>
              <a:effectLst/>
              <a:uFillTx/>
              <a:latin typeface="+mj-lt"/>
              <a:ea typeface="+mj-ea"/>
              <a:cs typeface="+mj-cs"/>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1027293436"/>
              </p:ext>
            </p:extLst>
          </p:nvPr>
        </p:nvGraphicFramePr>
        <p:xfrm>
          <a:off x="914400" y="3840480"/>
          <a:ext cx="6825417" cy="1925320"/>
        </p:xfrm>
        <a:graphic>
          <a:graphicData uri="http://schemas.openxmlformats.org/drawingml/2006/table">
            <a:tbl>
              <a:tblPr firstRow="1" bandRow="1">
                <a:tableStyleId>{5C22544A-7EE6-4342-B048-85BDC9FD1C3A}</a:tableStyleId>
              </a:tblPr>
              <a:tblGrid>
                <a:gridCol w="2275139">
                  <a:extLst>
                    <a:ext uri="{9D8B030D-6E8A-4147-A177-3AD203B41FA5}">
                      <a16:colId xmlns:a16="http://schemas.microsoft.com/office/drawing/2014/main" xmlns="" val="1866149450"/>
                    </a:ext>
                  </a:extLst>
                </a:gridCol>
                <a:gridCol w="2275139">
                  <a:extLst>
                    <a:ext uri="{9D8B030D-6E8A-4147-A177-3AD203B41FA5}">
                      <a16:colId xmlns:a16="http://schemas.microsoft.com/office/drawing/2014/main" xmlns="" val="1345682478"/>
                    </a:ext>
                  </a:extLst>
                </a:gridCol>
                <a:gridCol w="2275139">
                  <a:extLst>
                    <a:ext uri="{9D8B030D-6E8A-4147-A177-3AD203B41FA5}">
                      <a16:colId xmlns:a16="http://schemas.microsoft.com/office/drawing/2014/main" xmlns="" val="1034796510"/>
                    </a:ext>
                  </a:extLst>
                </a:gridCol>
              </a:tblGrid>
              <a:tr h="370840">
                <a:tc>
                  <a:txBody>
                    <a:bodyPr/>
                    <a:lstStyle/>
                    <a:p>
                      <a:pPr algn="ctr"/>
                      <a:r>
                        <a:rPr lang="en-US" sz="1400" dirty="0" smtClean="0"/>
                        <a:t>Request for Approval</a:t>
                      </a:r>
                      <a:endParaRPr lang="en-US" sz="1400" dirty="0"/>
                    </a:p>
                  </a:txBody>
                  <a:tcPr/>
                </a:tc>
                <a:tc>
                  <a:txBody>
                    <a:bodyPr/>
                    <a:lstStyle/>
                    <a:p>
                      <a:pPr algn="ctr"/>
                      <a:r>
                        <a:rPr lang="en-US" sz="1400" dirty="0" smtClean="0"/>
                        <a:t>Time Reporting</a:t>
                      </a:r>
                      <a:endParaRPr lang="en-US" sz="1400" dirty="0"/>
                    </a:p>
                  </a:txBody>
                  <a:tcPr/>
                </a:tc>
                <a:tc>
                  <a:txBody>
                    <a:bodyPr/>
                    <a:lstStyle/>
                    <a:p>
                      <a:pPr algn="ctr"/>
                      <a:r>
                        <a:rPr lang="en-US" sz="1400" dirty="0" smtClean="0"/>
                        <a:t>Impact on Annual Leave</a:t>
                      </a:r>
                      <a:endParaRPr lang="en-US" sz="1400" dirty="0"/>
                    </a:p>
                  </a:txBody>
                  <a:tcPr/>
                </a:tc>
                <a:extLst>
                  <a:ext uri="{0D108BD9-81ED-4DB2-BD59-A6C34878D82A}">
                    <a16:rowId xmlns:a16="http://schemas.microsoft.com/office/drawing/2014/main" xmlns="" val="4238348326"/>
                  </a:ext>
                </a:extLst>
              </a:tr>
              <a:tr h="370840">
                <a:tc>
                  <a:txBody>
                    <a:bodyPr/>
                    <a:lstStyle/>
                    <a:p>
                      <a:pPr algn="l"/>
                      <a:r>
                        <a:rPr lang="en-US" sz="1600" b="0" i="0" u="none" strike="noStrike" cap="none" spc="0" baseline="0" dirty="0" smtClean="0">
                          <a:ln>
                            <a:noFill/>
                          </a:ln>
                          <a:solidFill>
                            <a:schemeClr val="dk1"/>
                          </a:solidFill>
                          <a:uFillTx/>
                          <a:latin typeface="+mn-lt"/>
                          <a:ea typeface="+mn-ea"/>
                          <a:cs typeface="+mn-cs"/>
                          <a:sym typeface="Calibri"/>
                        </a:rPr>
                        <a:t>OA-1 </a:t>
                      </a:r>
                    </a:p>
                    <a:p>
                      <a:pPr algn="l"/>
                      <a:r>
                        <a:rPr lang="en-US" sz="1400" b="0" i="1" u="none" strike="noStrike" cap="none" spc="0" baseline="0" dirty="0" smtClean="0">
                          <a:ln>
                            <a:noFill/>
                          </a:ln>
                          <a:solidFill>
                            <a:schemeClr val="dk1"/>
                          </a:solidFill>
                          <a:uFillTx/>
                          <a:latin typeface="+mn-lt"/>
                          <a:ea typeface="+mn-ea"/>
                          <a:cs typeface="+mn-cs"/>
                          <a:sym typeface="Calibri"/>
                        </a:rPr>
                        <a:t>(new multilevel approval)</a:t>
                      </a:r>
                      <a:endParaRPr lang="en-US" sz="1400" b="0" i="1" u="none" strike="noStrike" cap="none" spc="0" baseline="0" dirty="0">
                        <a:ln>
                          <a:noFill/>
                        </a:ln>
                        <a:solidFill>
                          <a:schemeClr val="dk1"/>
                        </a:solidFill>
                        <a:uFillTx/>
                        <a:latin typeface="+mn-lt"/>
                        <a:ea typeface="+mn-ea"/>
                        <a:cs typeface="+mn-cs"/>
                        <a:sym typeface="Calibri"/>
                      </a:endParaRPr>
                    </a:p>
                  </a:txBody>
                  <a:tcPr/>
                </a:tc>
                <a:tc>
                  <a:txBody>
                    <a:bodyPr/>
                    <a:lstStyle/>
                    <a:p>
                      <a:pPr lvl="0" algn="l"/>
                      <a:r>
                        <a:rPr lang="en-US" sz="1600" i="0" dirty="0" smtClean="0"/>
                        <a:t>Outside Activity – Compensated </a:t>
                      </a:r>
                    </a:p>
                    <a:p>
                      <a:endParaRPr lang="en-US" sz="1400" dirty="0"/>
                    </a:p>
                  </a:txBody>
                  <a:tcPr/>
                </a:tc>
                <a:tc>
                  <a:txBody>
                    <a:bodyPr/>
                    <a:lstStyle/>
                    <a:p>
                      <a:pPr lvl="0" algn="l"/>
                      <a:r>
                        <a:rPr lang="en-US" sz="1600" dirty="0" smtClean="0"/>
                        <a:t>Annual Leave* is required for those who earn </a:t>
                      </a:r>
                      <a:r>
                        <a:rPr lang="en-US" sz="1600" b="0" i="0" u="none" strike="noStrike" cap="none" spc="0" baseline="0" dirty="0" smtClean="0">
                          <a:ln>
                            <a:noFill/>
                          </a:ln>
                          <a:solidFill>
                            <a:schemeClr val="dk1"/>
                          </a:solidFill>
                          <a:uFillTx/>
                          <a:latin typeface="+mn-lt"/>
                          <a:ea typeface="+mn-ea"/>
                          <a:cs typeface="+mn-cs"/>
                          <a:sym typeface="Calibri"/>
                        </a:rPr>
                        <a:t>leave if the activity is performed during the employee’s usual working hours.</a:t>
                      </a:r>
                    </a:p>
                  </a:txBody>
                  <a:tcPr/>
                </a:tc>
                <a:extLst>
                  <a:ext uri="{0D108BD9-81ED-4DB2-BD59-A6C34878D82A}">
                    <a16:rowId xmlns:a16="http://schemas.microsoft.com/office/drawing/2014/main" xmlns="" val="1953426453"/>
                  </a:ext>
                </a:extLst>
              </a:tr>
            </a:tbl>
          </a:graphicData>
        </a:graphic>
      </p:graphicFrame>
      <p:sp>
        <p:nvSpPr>
          <p:cNvPr id="6" name="Slide Number Placeholder 5"/>
          <p:cNvSpPr>
            <a:spLocks noGrp="1"/>
          </p:cNvSpPr>
          <p:nvPr>
            <p:ph type="sldNum" sz="quarter" idx="2"/>
          </p:nvPr>
        </p:nvSpPr>
        <p:spPr/>
        <p:txBody>
          <a:bodyPr/>
          <a:lstStyle/>
          <a:p>
            <a:fld id="{F2F8B126-70E6-4326-904B-774BC06D4FD6}" type="slidenum">
              <a:rPr lang="en-US" smtClean="0"/>
              <a:t>12</a:t>
            </a:fld>
            <a:endParaRPr lang="en-US"/>
          </a:p>
        </p:txBody>
      </p:sp>
      <p:sp>
        <p:nvSpPr>
          <p:cNvPr id="7" name="TextBox 6"/>
          <p:cNvSpPr txBox="1"/>
          <p:nvPr/>
        </p:nvSpPr>
        <p:spPr>
          <a:xfrm>
            <a:off x="5756396" y="5765800"/>
            <a:ext cx="2102881" cy="2893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hlinkClick r:id="rId2"/>
              </a:rPr>
              <a:t>http://Oneusg.augusta.edu</a:t>
            </a:r>
            <a:r>
              <a:rPr kumimoji="0" lang="en-US" sz="1400" b="0" i="0" u="none" strike="noStrike" cap="none" spc="0" normalizeH="0" baseline="0" dirty="0" smtClean="0">
                <a:ln>
                  <a:noFill/>
                </a:ln>
                <a:solidFill>
                  <a:srgbClr val="000000"/>
                </a:solidFill>
                <a:effectLst/>
                <a:uFillTx/>
                <a:latin typeface="+mj-lt"/>
                <a:ea typeface="+mj-ea"/>
                <a:cs typeface="+mj-cs"/>
                <a:sym typeface="Calibri"/>
              </a:rPr>
              <a:t> </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
        <p:nvSpPr>
          <p:cNvPr id="9" name="TextBox 8"/>
          <p:cNvSpPr txBox="1"/>
          <p:nvPr/>
        </p:nvSpPr>
        <p:spPr>
          <a:xfrm>
            <a:off x="5621852" y="5731804"/>
            <a:ext cx="163633" cy="2893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rPr>
              <a:t>*</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86386521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Outside Activity - </a:t>
            </a:r>
            <a:r>
              <a:rPr lang="en-US" sz="2800" b="1" dirty="0" smtClean="0"/>
              <a:t>Uncompensated</a:t>
            </a:r>
            <a:endParaRPr lang="en-US" sz="2800" dirty="0"/>
          </a:p>
        </p:txBody>
      </p:sp>
      <p:sp>
        <p:nvSpPr>
          <p:cNvPr id="3" name="Text Placeholder 2"/>
          <p:cNvSpPr>
            <a:spLocks noGrp="1"/>
          </p:cNvSpPr>
          <p:nvPr>
            <p:ph type="body" sz="half" idx="1"/>
          </p:nvPr>
        </p:nvSpPr>
        <p:spPr>
          <a:xfrm>
            <a:off x="464488" y="1254466"/>
            <a:ext cx="8244506" cy="4730123"/>
          </a:xfrm>
        </p:spPr>
        <p:txBody>
          <a:bodyPr/>
          <a:lstStyle/>
          <a:p>
            <a:pPr>
              <a:lnSpc>
                <a:spcPct val="108000"/>
              </a:lnSpc>
            </a:pPr>
            <a:r>
              <a:rPr lang="en-US" dirty="0" smtClean="0"/>
              <a:t>Includes unpaid </a:t>
            </a:r>
            <a:r>
              <a:rPr lang="en-US" dirty="0"/>
              <a:t>guest lecturing; unpaid advising or consulting; </a:t>
            </a:r>
            <a:r>
              <a:rPr lang="en-US" dirty="0" smtClean="0"/>
              <a:t>attending/presenting </a:t>
            </a:r>
            <a:r>
              <a:rPr lang="en-US" dirty="0"/>
              <a:t>at professional conferences/meetings, juried art shows; and professional activities such as representing the university on corporate or volunteer boards, journal editorial boards, serving on grant study sections, etc. </a:t>
            </a:r>
            <a:endParaRPr lang="en-US" dirty="0" smtClean="0"/>
          </a:p>
          <a:p>
            <a:pPr lvl="1">
              <a:lnSpc>
                <a:spcPct val="108000"/>
              </a:lnSpc>
            </a:pPr>
            <a:r>
              <a:rPr lang="en-US" dirty="0" smtClean="0"/>
              <a:t>While </a:t>
            </a:r>
            <a:r>
              <a:rPr lang="en-US" dirty="0"/>
              <a:t>these activities may result in </a:t>
            </a:r>
            <a:r>
              <a:rPr lang="en-US" dirty="0" smtClean="0"/>
              <a:t>honoraria</a:t>
            </a:r>
            <a:r>
              <a:rPr lang="en-US" dirty="0"/>
              <a:t>, per diem, and/or out of pocket expense reimbursements, for the purposes of this policy, these payments are </a:t>
            </a:r>
            <a:r>
              <a:rPr lang="en-US" b="1" u="sng" dirty="0"/>
              <a:t>not</a:t>
            </a:r>
            <a:r>
              <a:rPr lang="en-US" dirty="0"/>
              <a:t> considered compensation for work effort. </a:t>
            </a:r>
            <a:endParaRPr lang="en-US" dirty="0" smtClean="0"/>
          </a:p>
        </p:txBody>
      </p:sp>
      <p:sp>
        <p:nvSpPr>
          <p:cNvPr id="4" name="Rounded Rectangle 3"/>
          <p:cNvSpPr/>
          <p:nvPr/>
        </p:nvSpPr>
        <p:spPr>
          <a:xfrm>
            <a:off x="7040880" y="365760"/>
            <a:ext cx="2017986" cy="694656"/>
          </a:xfrm>
          <a:prstGeom prst="roundRect">
            <a:avLst/>
          </a:prstGeom>
          <a:solidFill>
            <a:schemeClr val="bg1">
              <a:lumMod val="85000"/>
            </a:schemeClr>
          </a:solidFill>
          <a:ln w="12700" cap="flat">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rgbClr val="002060"/>
                </a:solidFill>
                <a:effectLst/>
                <a:uFillTx/>
                <a:latin typeface="+mj-lt"/>
                <a:ea typeface="+mj-ea"/>
                <a:cs typeface="+mj-cs"/>
                <a:sym typeface="Calibri"/>
              </a:rPr>
              <a:t>All regular</a:t>
            </a:r>
            <a:r>
              <a:rPr kumimoji="0" lang="en-US" b="0" i="0" u="none" strike="noStrike" cap="none" spc="0" normalizeH="0" dirty="0" smtClean="0">
                <a:ln>
                  <a:noFill/>
                </a:ln>
                <a:solidFill>
                  <a:srgbClr val="002060"/>
                </a:solidFill>
                <a:effectLst/>
                <a:uFillTx/>
                <a:latin typeface="+mj-lt"/>
                <a:ea typeface="+mj-ea"/>
                <a:cs typeface="+mj-cs"/>
                <a:sym typeface="Calibri"/>
              </a:rPr>
              <a:t> exempt</a:t>
            </a:r>
            <a:r>
              <a:rPr kumimoji="0" lang="en-US" b="0" i="0" u="none" strike="noStrike" cap="none" spc="0" normalizeH="0" baseline="0" dirty="0" smtClean="0">
                <a:ln>
                  <a:noFill/>
                </a:ln>
                <a:solidFill>
                  <a:srgbClr val="002060"/>
                </a:solidFill>
                <a:effectLst/>
                <a:uFillTx/>
                <a:latin typeface="+mj-lt"/>
                <a:ea typeface="+mj-ea"/>
                <a:cs typeface="+mj-cs"/>
                <a:sym typeface="Calibri"/>
              </a:rPr>
              <a:t> employees</a:t>
            </a:r>
            <a:endParaRPr kumimoji="0" lang="en-US" b="0" i="0" u="none" strike="noStrike" cap="none" spc="0" normalizeH="0" baseline="0" dirty="0">
              <a:ln>
                <a:noFill/>
              </a:ln>
              <a:solidFill>
                <a:srgbClr val="002060"/>
              </a:solidFill>
              <a:effectLst/>
              <a:uFillTx/>
              <a:latin typeface="+mj-lt"/>
              <a:ea typeface="+mj-ea"/>
              <a:cs typeface="+mj-cs"/>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1488132616"/>
              </p:ext>
            </p:extLst>
          </p:nvPr>
        </p:nvGraphicFramePr>
        <p:xfrm>
          <a:off x="914400" y="3840480"/>
          <a:ext cx="6825417" cy="1163320"/>
        </p:xfrm>
        <a:graphic>
          <a:graphicData uri="http://schemas.openxmlformats.org/drawingml/2006/table">
            <a:tbl>
              <a:tblPr firstRow="1" bandRow="1">
                <a:tableStyleId>{5C22544A-7EE6-4342-B048-85BDC9FD1C3A}</a:tableStyleId>
              </a:tblPr>
              <a:tblGrid>
                <a:gridCol w="2275139">
                  <a:extLst>
                    <a:ext uri="{9D8B030D-6E8A-4147-A177-3AD203B41FA5}">
                      <a16:colId xmlns:a16="http://schemas.microsoft.com/office/drawing/2014/main" xmlns="" val="3549714982"/>
                    </a:ext>
                  </a:extLst>
                </a:gridCol>
                <a:gridCol w="2275139">
                  <a:extLst>
                    <a:ext uri="{9D8B030D-6E8A-4147-A177-3AD203B41FA5}">
                      <a16:colId xmlns:a16="http://schemas.microsoft.com/office/drawing/2014/main" xmlns="" val="1345682478"/>
                    </a:ext>
                  </a:extLst>
                </a:gridCol>
                <a:gridCol w="2275139">
                  <a:extLst>
                    <a:ext uri="{9D8B030D-6E8A-4147-A177-3AD203B41FA5}">
                      <a16:colId xmlns:a16="http://schemas.microsoft.com/office/drawing/2014/main" xmlns="" val="1034796510"/>
                    </a:ext>
                  </a:extLst>
                </a:gridCol>
              </a:tblGrid>
              <a:tr h="370840">
                <a:tc>
                  <a:txBody>
                    <a:bodyPr/>
                    <a:lstStyle/>
                    <a:p>
                      <a:pPr algn="ctr"/>
                      <a:r>
                        <a:rPr lang="en-US" sz="1400" dirty="0" smtClean="0"/>
                        <a:t>Request for Approval</a:t>
                      </a:r>
                      <a:endParaRPr lang="en-US" sz="1400" dirty="0"/>
                    </a:p>
                  </a:txBody>
                  <a:tcPr/>
                </a:tc>
                <a:tc>
                  <a:txBody>
                    <a:bodyPr/>
                    <a:lstStyle/>
                    <a:p>
                      <a:pPr algn="ctr"/>
                      <a:r>
                        <a:rPr lang="en-US" sz="1400" dirty="0" smtClean="0"/>
                        <a:t>Time Reporting</a:t>
                      </a:r>
                      <a:endParaRPr lang="en-US" sz="1400" dirty="0"/>
                    </a:p>
                  </a:txBody>
                  <a:tcPr/>
                </a:tc>
                <a:tc>
                  <a:txBody>
                    <a:bodyPr/>
                    <a:lstStyle/>
                    <a:p>
                      <a:pPr algn="ctr"/>
                      <a:r>
                        <a:rPr lang="en-US" sz="1400" dirty="0" smtClean="0"/>
                        <a:t>Impact on Annual Leave</a:t>
                      </a:r>
                      <a:endParaRPr lang="en-US" sz="1400" dirty="0"/>
                    </a:p>
                  </a:txBody>
                  <a:tcPr/>
                </a:tc>
                <a:extLst>
                  <a:ext uri="{0D108BD9-81ED-4DB2-BD59-A6C34878D82A}">
                    <a16:rowId xmlns:a16="http://schemas.microsoft.com/office/drawing/2014/main" xmlns="" val="4238348326"/>
                  </a:ext>
                </a:extLst>
              </a:tr>
              <a:tr h="370840">
                <a:tc>
                  <a:txBody>
                    <a:bodyPr/>
                    <a:lstStyle/>
                    <a:p>
                      <a:pPr algn="l"/>
                      <a:r>
                        <a:rPr lang="en-US" sz="1600" b="0" i="0" u="none" strike="noStrike" cap="none" spc="0" baseline="0" dirty="0" smtClean="0">
                          <a:ln>
                            <a:noFill/>
                          </a:ln>
                          <a:solidFill>
                            <a:schemeClr val="dk1"/>
                          </a:solidFill>
                          <a:uFillTx/>
                          <a:latin typeface="+mn-lt"/>
                          <a:ea typeface="+mn-ea"/>
                          <a:cs typeface="+mn-cs"/>
                          <a:sym typeface="Calibri"/>
                        </a:rPr>
                        <a:t>OA-1</a:t>
                      </a:r>
                    </a:p>
                    <a:p>
                      <a:pPr marL="0" marR="0" lvl="0" indent="0" algn="l" defTabSz="685775" rtl="0" eaLnBrk="1" fontAlgn="auto" latinLnBrk="0" hangingPunct="1">
                        <a:lnSpc>
                          <a:spcPct val="100000"/>
                        </a:lnSpc>
                        <a:spcBef>
                          <a:spcPts val="0"/>
                        </a:spcBef>
                        <a:spcAft>
                          <a:spcPts val="0"/>
                        </a:spcAft>
                        <a:buClrTx/>
                        <a:buSzTx/>
                        <a:buFontTx/>
                        <a:buNone/>
                        <a:tabLst/>
                        <a:defRPr/>
                      </a:pPr>
                      <a:r>
                        <a:rPr lang="en-US" sz="1400" b="0" i="1" u="none" strike="noStrike" cap="none" spc="0" baseline="0" dirty="0" smtClean="0">
                          <a:ln>
                            <a:noFill/>
                          </a:ln>
                          <a:solidFill>
                            <a:schemeClr val="dk1"/>
                          </a:solidFill>
                          <a:uFillTx/>
                          <a:latin typeface="+mn-lt"/>
                          <a:ea typeface="+mn-ea"/>
                          <a:cs typeface="+mn-cs"/>
                          <a:sym typeface="Calibri"/>
                        </a:rPr>
                        <a:t>(new multilevel approval)</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sz="1600" i="0" dirty="0" smtClean="0"/>
                        <a:t>Outside Activity – Uncompensated</a:t>
                      </a:r>
                    </a:p>
                    <a:p>
                      <a:endParaRPr lang="en-US" sz="1400" dirty="0"/>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sz="1600" dirty="0" smtClean="0"/>
                        <a:t>No leave is required</a:t>
                      </a:r>
                    </a:p>
                    <a:p>
                      <a:endParaRPr lang="en-US" sz="1400" dirty="0"/>
                    </a:p>
                  </a:txBody>
                  <a:tcPr/>
                </a:tc>
                <a:extLst>
                  <a:ext uri="{0D108BD9-81ED-4DB2-BD59-A6C34878D82A}">
                    <a16:rowId xmlns:a16="http://schemas.microsoft.com/office/drawing/2014/main" xmlns="" val="1953426453"/>
                  </a:ext>
                </a:extLst>
              </a:tr>
            </a:tbl>
          </a:graphicData>
        </a:graphic>
      </p:graphicFrame>
      <p:sp>
        <p:nvSpPr>
          <p:cNvPr id="6" name="Slide Number Placeholder 5"/>
          <p:cNvSpPr>
            <a:spLocks noGrp="1"/>
          </p:cNvSpPr>
          <p:nvPr>
            <p:ph type="sldNum" sz="quarter" idx="2"/>
          </p:nvPr>
        </p:nvSpPr>
        <p:spPr/>
        <p:txBody>
          <a:bodyPr/>
          <a:lstStyle/>
          <a:p>
            <a:fld id="{F2F8B126-70E6-4326-904B-774BC06D4FD6}" type="slidenum">
              <a:rPr lang="en-US" smtClean="0"/>
              <a:t>13</a:t>
            </a:fld>
            <a:endParaRPr lang="en-US"/>
          </a:p>
        </p:txBody>
      </p:sp>
    </p:spTree>
    <p:extLst>
      <p:ext uri="{BB962C8B-B14F-4D97-AF65-F5344CB8AC3E}">
        <p14:creationId xmlns:p14="http://schemas.microsoft.com/office/powerpoint/2010/main" val="218665913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Outside Activity </a:t>
            </a:r>
            <a:r>
              <a:rPr lang="en-US" sz="2800" b="1" dirty="0" smtClean="0"/>
              <a:t>– Clinical Practice</a:t>
            </a:r>
            <a:endParaRPr lang="en-US" sz="2800" dirty="0"/>
          </a:p>
        </p:txBody>
      </p:sp>
      <p:sp>
        <p:nvSpPr>
          <p:cNvPr id="3" name="Text Placeholder 2"/>
          <p:cNvSpPr>
            <a:spLocks noGrp="1"/>
          </p:cNvSpPr>
          <p:nvPr>
            <p:ph type="body" sz="half" idx="1"/>
          </p:nvPr>
        </p:nvSpPr>
        <p:spPr>
          <a:xfrm>
            <a:off x="464488" y="1254466"/>
            <a:ext cx="8244506" cy="4730123"/>
          </a:xfrm>
        </p:spPr>
        <p:txBody>
          <a:bodyPr/>
          <a:lstStyle/>
          <a:p>
            <a:r>
              <a:rPr lang="en-US" dirty="0" smtClean="0"/>
              <a:t>All </a:t>
            </a:r>
            <a:r>
              <a:rPr lang="en-US" dirty="0"/>
              <a:t>clinical practice by faculty members must be conducted under the approved faculty practice plans of each respective college and is subject to the respective practice plan bylaws.  </a:t>
            </a:r>
            <a:endParaRPr lang="en-US" dirty="0" smtClean="0"/>
          </a:p>
          <a:p>
            <a:pPr lvl="1">
              <a:lnSpc>
                <a:spcPct val="108000"/>
              </a:lnSpc>
            </a:pPr>
            <a:r>
              <a:rPr lang="en-US" dirty="0" smtClean="0"/>
              <a:t>When </a:t>
            </a:r>
            <a:r>
              <a:rPr lang="en-US" dirty="0"/>
              <a:t>clinical practice is conducted under an approved faculty practice and part of the faculty member’s regular assigned effort, such effort is not considered an Outside Activity. </a:t>
            </a:r>
            <a:endParaRPr lang="en-US" dirty="0" smtClean="0"/>
          </a:p>
          <a:p>
            <a:pPr lvl="1">
              <a:lnSpc>
                <a:spcPct val="108000"/>
              </a:lnSpc>
            </a:pPr>
            <a:r>
              <a:rPr lang="en-US" dirty="0" smtClean="0"/>
              <a:t>However</a:t>
            </a:r>
            <a:r>
              <a:rPr lang="en-US" dirty="0"/>
              <a:t>, clinical practice by faculty within Schools or Colleges that do not have a faculty practice (e.g. Psychology, Sociology) is considered an Outside Activity and is subject to approval.  </a:t>
            </a:r>
          </a:p>
          <a:p>
            <a:r>
              <a:rPr lang="en-US" dirty="0"/>
              <a:t>Clinical practice performed outside an approved faculty practice plan is </a:t>
            </a:r>
            <a:r>
              <a:rPr lang="en-US" u="sng" dirty="0"/>
              <a:t>not covered </a:t>
            </a:r>
            <a:r>
              <a:rPr lang="en-US" dirty="0"/>
              <a:t>by AU-related malpractice insurance.  </a:t>
            </a:r>
          </a:p>
          <a:p>
            <a:endParaRPr lang="en-US" dirty="0" smtClean="0"/>
          </a:p>
        </p:txBody>
      </p:sp>
      <p:sp>
        <p:nvSpPr>
          <p:cNvPr id="4" name="Rounded Rectangle 3"/>
          <p:cNvSpPr/>
          <p:nvPr/>
        </p:nvSpPr>
        <p:spPr>
          <a:xfrm>
            <a:off x="7040880" y="365760"/>
            <a:ext cx="2017986" cy="456293"/>
          </a:xfrm>
          <a:prstGeom prst="roundRect">
            <a:avLst/>
          </a:prstGeom>
          <a:solidFill>
            <a:schemeClr val="bg1">
              <a:lumMod val="85000"/>
            </a:schemeClr>
          </a:solidFill>
          <a:ln w="12700" cap="flat">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rgbClr val="002060"/>
                </a:solidFill>
                <a:effectLst/>
                <a:uFillTx/>
                <a:latin typeface="+mj-lt"/>
                <a:ea typeface="+mj-ea"/>
                <a:cs typeface="+mj-cs"/>
                <a:sym typeface="Calibri"/>
              </a:rPr>
              <a:t>All Faculty</a:t>
            </a:r>
            <a:endParaRPr kumimoji="0" lang="en-US" sz="2200" b="0" i="0" u="none" strike="noStrike" cap="none" spc="0" normalizeH="0" baseline="0" dirty="0">
              <a:ln>
                <a:noFill/>
              </a:ln>
              <a:solidFill>
                <a:srgbClr val="002060"/>
              </a:solidFill>
              <a:effectLst/>
              <a:uFillTx/>
              <a:latin typeface="+mj-lt"/>
              <a:ea typeface="+mj-ea"/>
              <a:cs typeface="+mj-cs"/>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80530860"/>
              </p:ext>
            </p:extLst>
          </p:nvPr>
        </p:nvGraphicFramePr>
        <p:xfrm>
          <a:off x="479395" y="4114800"/>
          <a:ext cx="8152227" cy="1681480"/>
        </p:xfrm>
        <a:graphic>
          <a:graphicData uri="http://schemas.openxmlformats.org/drawingml/2006/table">
            <a:tbl>
              <a:tblPr firstRow="1" bandRow="1">
                <a:tableStyleId>{5C22544A-7EE6-4342-B048-85BDC9FD1C3A}</a:tableStyleId>
              </a:tblPr>
              <a:tblGrid>
                <a:gridCol w="2717409">
                  <a:extLst>
                    <a:ext uri="{9D8B030D-6E8A-4147-A177-3AD203B41FA5}">
                      <a16:colId xmlns:a16="http://schemas.microsoft.com/office/drawing/2014/main" xmlns="" val="199043487"/>
                    </a:ext>
                  </a:extLst>
                </a:gridCol>
                <a:gridCol w="2717409">
                  <a:extLst>
                    <a:ext uri="{9D8B030D-6E8A-4147-A177-3AD203B41FA5}">
                      <a16:colId xmlns:a16="http://schemas.microsoft.com/office/drawing/2014/main" xmlns="" val="1345682478"/>
                    </a:ext>
                  </a:extLst>
                </a:gridCol>
                <a:gridCol w="2717409">
                  <a:extLst>
                    <a:ext uri="{9D8B030D-6E8A-4147-A177-3AD203B41FA5}">
                      <a16:colId xmlns:a16="http://schemas.microsoft.com/office/drawing/2014/main" xmlns="" val="1034796510"/>
                    </a:ext>
                  </a:extLst>
                </a:gridCol>
              </a:tblGrid>
              <a:tr h="370840">
                <a:tc>
                  <a:txBody>
                    <a:bodyPr/>
                    <a:lstStyle/>
                    <a:p>
                      <a:pPr algn="ctr"/>
                      <a:r>
                        <a:rPr lang="en-US" sz="1400" dirty="0" smtClean="0"/>
                        <a:t>Request for Approval</a:t>
                      </a:r>
                      <a:endParaRPr lang="en-US" sz="1400" dirty="0"/>
                    </a:p>
                  </a:txBody>
                  <a:tcPr/>
                </a:tc>
                <a:tc>
                  <a:txBody>
                    <a:bodyPr/>
                    <a:lstStyle/>
                    <a:p>
                      <a:pPr algn="ctr"/>
                      <a:r>
                        <a:rPr lang="en-US" sz="1400" dirty="0" smtClean="0"/>
                        <a:t>Time Reporting</a:t>
                      </a:r>
                      <a:endParaRPr lang="en-US" sz="1400" dirty="0"/>
                    </a:p>
                  </a:txBody>
                  <a:tcPr/>
                </a:tc>
                <a:tc>
                  <a:txBody>
                    <a:bodyPr/>
                    <a:lstStyle/>
                    <a:p>
                      <a:pPr algn="ctr"/>
                      <a:r>
                        <a:rPr lang="en-US" sz="1400" dirty="0" smtClean="0"/>
                        <a:t>Impact on Annual Leave</a:t>
                      </a:r>
                      <a:endParaRPr lang="en-US" sz="1400" dirty="0"/>
                    </a:p>
                  </a:txBody>
                  <a:tcPr/>
                </a:tc>
                <a:extLst>
                  <a:ext uri="{0D108BD9-81ED-4DB2-BD59-A6C34878D82A}">
                    <a16:rowId xmlns:a16="http://schemas.microsoft.com/office/drawing/2014/main" xmlns="" val="4238348326"/>
                  </a:ext>
                </a:extLst>
              </a:tr>
              <a:tr h="370840">
                <a:tc>
                  <a:txBody>
                    <a:bodyPr/>
                    <a:lstStyle/>
                    <a:p>
                      <a:pPr algn="l"/>
                      <a:r>
                        <a:rPr lang="en-US" sz="1800" b="0" i="0" u="none" strike="noStrike" cap="none" spc="0" baseline="0" dirty="0" smtClean="0">
                          <a:ln>
                            <a:noFill/>
                          </a:ln>
                          <a:solidFill>
                            <a:schemeClr val="dk1"/>
                          </a:solidFill>
                          <a:uFillTx/>
                          <a:latin typeface="+mn-lt"/>
                          <a:ea typeface="+mn-ea"/>
                          <a:cs typeface="+mn-cs"/>
                          <a:sym typeface="Calibri"/>
                        </a:rPr>
                        <a:t>OA-1</a:t>
                      </a:r>
                    </a:p>
                    <a:p>
                      <a:pPr marL="0" marR="0" lvl="0" indent="0" algn="l" defTabSz="685775" rtl="0" eaLnBrk="1" fontAlgn="auto" latinLnBrk="0" hangingPunct="1">
                        <a:lnSpc>
                          <a:spcPct val="100000"/>
                        </a:lnSpc>
                        <a:spcBef>
                          <a:spcPts val="0"/>
                        </a:spcBef>
                        <a:spcAft>
                          <a:spcPts val="0"/>
                        </a:spcAft>
                        <a:buClrTx/>
                        <a:buSzTx/>
                        <a:buFontTx/>
                        <a:buNone/>
                        <a:tabLst/>
                        <a:defRPr/>
                      </a:pPr>
                      <a:r>
                        <a:rPr lang="en-US" sz="1400" b="0" i="1" u="none" strike="noStrike" cap="none" spc="0" baseline="0" dirty="0" smtClean="0">
                          <a:ln>
                            <a:noFill/>
                          </a:ln>
                          <a:solidFill>
                            <a:schemeClr val="dk1"/>
                          </a:solidFill>
                          <a:uFillTx/>
                          <a:latin typeface="+mn-lt"/>
                          <a:ea typeface="+mn-ea"/>
                          <a:cs typeface="+mn-cs"/>
                          <a:sym typeface="Calibri"/>
                        </a:rPr>
                        <a:t>(new multilevel approval)</a:t>
                      </a:r>
                      <a:endParaRPr lang="en-US" sz="1600" b="0" i="0" u="none" strike="noStrike" cap="none" spc="0" baseline="0" dirty="0">
                        <a:ln>
                          <a:noFill/>
                        </a:ln>
                        <a:solidFill>
                          <a:schemeClr val="dk1"/>
                        </a:solidFill>
                        <a:uFillTx/>
                        <a:latin typeface="+mn-lt"/>
                        <a:ea typeface="+mn-ea"/>
                        <a:cs typeface="+mn-cs"/>
                        <a:sym typeface="Calibri"/>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sz="1600" i="0" dirty="0" smtClean="0"/>
                        <a:t>Outside Activity – Clinical</a:t>
                      </a:r>
                    </a:p>
                    <a:p>
                      <a:endParaRPr lang="en-US" sz="1400" dirty="0"/>
                    </a:p>
                  </a:txBody>
                  <a:tcPr/>
                </a:tc>
                <a:tc>
                  <a:txBody>
                    <a:bodyPr/>
                    <a:lstStyle/>
                    <a:p>
                      <a:pPr lvl="0" algn="l"/>
                      <a:r>
                        <a:rPr lang="en-US" sz="1600" dirty="0" smtClean="0"/>
                        <a:t>Annual Leave* is required for those who earn </a:t>
                      </a:r>
                      <a:r>
                        <a:rPr lang="en-US" sz="1600" b="0" i="0" u="none" strike="noStrike" cap="none" spc="0" baseline="0" dirty="0" smtClean="0">
                          <a:ln>
                            <a:noFill/>
                          </a:ln>
                          <a:solidFill>
                            <a:schemeClr val="dk1"/>
                          </a:solidFill>
                          <a:uFillTx/>
                          <a:latin typeface="+mn-lt"/>
                          <a:ea typeface="+mn-ea"/>
                          <a:cs typeface="+mn-cs"/>
                          <a:sym typeface="Calibri"/>
                        </a:rPr>
                        <a:t>leave if the activity is performed during the employee’s usual working hours.</a:t>
                      </a:r>
                    </a:p>
                  </a:txBody>
                  <a:tcPr/>
                </a:tc>
                <a:extLst>
                  <a:ext uri="{0D108BD9-81ED-4DB2-BD59-A6C34878D82A}">
                    <a16:rowId xmlns:a16="http://schemas.microsoft.com/office/drawing/2014/main" xmlns="" val="1953426453"/>
                  </a:ext>
                </a:extLst>
              </a:tr>
            </a:tbl>
          </a:graphicData>
        </a:graphic>
      </p:graphicFrame>
      <p:sp>
        <p:nvSpPr>
          <p:cNvPr id="6" name="Slide Number Placeholder 5"/>
          <p:cNvSpPr>
            <a:spLocks noGrp="1"/>
          </p:cNvSpPr>
          <p:nvPr>
            <p:ph type="sldNum" sz="quarter" idx="2"/>
          </p:nvPr>
        </p:nvSpPr>
        <p:spPr/>
        <p:txBody>
          <a:bodyPr/>
          <a:lstStyle/>
          <a:p>
            <a:fld id="{F2F8B126-70E6-4326-904B-774BC06D4FD6}" type="slidenum">
              <a:rPr lang="en-US" smtClean="0"/>
              <a:t>14</a:t>
            </a:fld>
            <a:endParaRPr lang="en-US"/>
          </a:p>
        </p:txBody>
      </p:sp>
      <p:sp>
        <p:nvSpPr>
          <p:cNvPr id="7" name="TextBox 6"/>
          <p:cNvSpPr txBox="1"/>
          <p:nvPr/>
        </p:nvSpPr>
        <p:spPr>
          <a:xfrm>
            <a:off x="6278909" y="5826090"/>
            <a:ext cx="2102881" cy="2893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hlinkClick r:id="rId2"/>
              </a:rPr>
              <a:t>http://Oneusg.augusta.edu</a:t>
            </a:r>
            <a:r>
              <a:rPr kumimoji="0" lang="en-US" sz="1400" b="0" i="0" u="none" strike="noStrike" cap="none" spc="0" normalizeH="0" baseline="0" dirty="0" smtClean="0">
                <a:ln>
                  <a:noFill/>
                </a:ln>
                <a:solidFill>
                  <a:srgbClr val="000000"/>
                </a:solidFill>
                <a:effectLst/>
                <a:uFillTx/>
                <a:latin typeface="+mj-lt"/>
                <a:ea typeface="+mj-ea"/>
                <a:cs typeface="+mj-cs"/>
                <a:sym typeface="Calibri"/>
              </a:rPr>
              <a:t> </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
        <p:nvSpPr>
          <p:cNvPr id="8" name="TextBox 7"/>
          <p:cNvSpPr txBox="1"/>
          <p:nvPr/>
        </p:nvSpPr>
        <p:spPr>
          <a:xfrm>
            <a:off x="6144365" y="5792094"/>
            <a:ext cx="163633" cy="2893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rPr>
              <a:t>*</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25782191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Reporting/Managing Other Absences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2"/>
          </p:nvPr>
        </p:nvSpPr>
        <p:spPr/>
        <p:txBody>
          <a:bodyPr/>
          <a:lstStyle/>
          <a:p>
            <a:fld id="{F2F8B126-70E6-4326-904B-774BC06D4FD6}" type="slidenum">
              <a:rPr lang="en-US" smtClean="0"/>
              <a:t>15</a:t>
            </a:fld>
            <a:endParaRPr lang="en-US"/>
          </a:p>
        </p:txBody>
      </p:sp>
    </p:spTree>
    <p:extLst>
      <p:ext uri="{BB962C8B-B14F-4D97-AF65-F5344CB8AC3E}">
        <p14:creationId xmlns:p14="http://schemas.microsoft.com/office/powerpoint/2010/main" val="410310460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Teaching Off-Campus</a:t>
            </a:r>
            <a:endParaRPr lang="en-US" dirty="0"/>
          </a:p>
        </p:txBody>
      </p:sp>
      <p:sp>
        <p:nvSpPr>
          <p:cNvPr id="3" name="Text Placeholder 2"/>
          <p:cNvSpPr>
            <a:spLocks noGrp="1"/>
          </p:cNvSpPr>
          <p:nvPr>
            <p:ph type="body" sz="half" idx="1"/>
          </p:nvPr>
        </p:nvSpPr>
        <p:spPr>
          <a:xfrm>
            <a:off x="464488" y="1254466"/>
            <a:ext cx="8244506" cy="4730123"/>
          </a:xfrm>
        </p:spPr>
        <p:txBody>
          <a:bodyPr/>
          <a:lstStyle/>
          <a:p>
            <a:r>
              <a:rPr lang="en-US" dirty="0"/>
              <a:t>A faculty member who travels off campus as a part of fulfilling his/her AU teaching responsibilities (e.g. teaching at an approved off-site location, supervising students in an off-site clinical setting, study abroad, etc.) is expected to secure the appropriate prior approval through the submission of a Travel Authorization Request.  </a:t>
            </a:r>
            <a:endParaRPr lang="en-US" dirty="0" smtClean="0"/>
          </a:p>
          <a:p>
            <a:pPr lvl="1"/>
            <a:r>
              <a:rPr lang="en-US" dirty="0" smtClean="0"/>
              <a:t>Teaching </a:t>
            </a:r>
            <a:r>
              <a:rPr lang="en-US" dirty="0"/>
              <a:t>Off-Campus is not subject to the limitations stated herein.  </a:t>
            </a:r>
          </a:p>
          <a:p>
            <a:pPr lvl="1"/>
            <a:r>
              <a:rPr lang="en-US" dirty="0" smtClean="0"/>
              <a:t>For </a:t>
            </a:r>
            <a:r>
              <a:rPr lang="en-US" dirty="0"/>
              <a:t>the purposes of reporting, Teaching Off-Campus must be approved through a Travel Authorization (rather than an OA-1) and recorded within the time keeping system</a:t>
            </a:r>
            <a:r>
              <a:rPr lang="en-US" dirty="0" smtClean="0"/>
              <a:t>.</a:t>
            </a:r>
            <a:endParaRPr lang="en-US" dirty="0"/>
          </a:p>
        </p:txBody>
      </p:sp>
      <p:sp>
        <p:nvSpPr>
          <p:cNvPr id="4" name="Rounded Rectangle 3"/>
          <p:cNvSpPr/>
          <p:nvPr/>
        </p:nvSpPr>
        <p:spPr>
          <a:xfrm>
            <a:off x="7040880" y="365760"/>
            <a:ext cx="2017986" cy="456293"/>
          </a:xfrm>
          <a:prstGeom prst="roundRect">
            <a:avLst/>
          </a:prstGeom>
          <a:solidFill>
            <a:schemeClr val="bg1">
              <a:lumMod val="85000"/>
            </a:schemeClr>
          </a:solidFill>
          <a:ln w="12700" cap="flat">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rgbClr val="002060"/>
                </a:solidFill>
                <a:effectLst/>
                <a:uFillTx/>
                <a:latin typeface="+mj-lt"/>
                <a:ea typeface="+mj-ea"/>
                <a:cs typeface="+mj-cs"/>
                <a:sym typeface="Calibri"/>
              </a:rPr>
              <a:t>All Faculty</a:t>
            </a:r>
            <a:endParaRPr kumimoji="0" lang="en-US" sz="2200" b="0" i="0" u="none" strike="noStrike" cap="none" spc="0" normalizeH="0" baseline="0" dirty="0">
              <a:ln>
                <a:noFill/>
              </a:ln>
              <a:solidFill>
                <a:srgbClr val="002060"/>
              </a:solidFill>
              <a:effectLst/>
              <a:uFillTx/>
              <a:latin typeface="+mj-lt"/>
              <a:ea typeface="+mj-ea"/>
              <a:cs typeface="+mj-cs"/>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773835783"/>
              </p:ext>
            </p:extLst>
          </p:nvPr>
        </p:nvGraphicFramePr>
        <p:xfrm>
          <a:off x="914400" y="3840480"/>
          <a:ext cx="6825417" cy="1681480"/>
        </p:xfrm>
        <a:graphic>
          <a:graphicData uri="http://schemas.openxmlformats.org/drawingml/2006/table">
            <a:tbl>
              <a:tblPr firstRow="1" bandRow="1">
                <a:tableStyleId>{5C22544A-7EE6-4342-B048-85BDC9FD1C3A}</a:tableStyleId>
              </a:tblPr>
              <a:tblGrid>
                <a:gridCol w="2275139">
                  <a:extLst>
                    <a:ext uri="{9D8B030D-6E8A-4147-A177-3AD203B41FA5}">
                      <a16:colId xmlns:a16="http://schemas.microsoft.com/office/drawing/2014/main" xmlns="" val="1332717366"/>
                    </a:ext>
                  </a:extLst>
                </a:gridCol>
                <a:gridCol w="2275139">
                  <a:extLst>
                    <a:ext uri="{9D8B030D-6E8A-4147-A177-3AD203B41FA5}">
                      <a16:colId xmlns:a16="http://schemas.microsoft.com/office/drawing/2014/main" xmlns="" val="1345682478"/>
                    </a:ext>
                  </a:extLst>
                </a:gridCol>
                <a:gridCol w="2275139">
                  <a:extLst>
                    <a:ext uri="{9D8B030D-6E8A-4147-A177-3AD203B41FA5}">
                      <a16:colId xmlns:a16="http://schemas.microsoft.com/office/drawing/2014/main" xmlns="" val="1034796510"/>
                    </a:ext>
                  </a:extLst>
                </a:gridCol>
              </a:tblGrid>
              <a:tr h="370840">
                <a:tc>
                  <a:txBody>
                    <a:bodyPr/>
                    <a:lstStyle/>
                    <a:p>
                      <a:pPr algn="ctr"/>
                      <a:r>
                        <a:rPr lang="en-US" sz="1400" dirty="0" smtClean="0"/>
                        <a:t>Request for Approval</a:t>
                      </a:r>
                      <a:endParaRPr lang="en-US" sz="1400" dirty="0"/>
                    </a:p>
                  </a:txBody>
                  <a:tcPr/>
                </a:tc>
                <a:tc>
                  <a:txBody>
                    <a:bodyPr/>
                    <a:lstStyle/>
                    <a:p>
                      <a:pPr algn="ctr"/>
                      <a:r>
                        <a:rPr lang="en-US" sz="1400" dirty="0" smtClean="0"/>
                        <a:t>Time Reporting</a:t>
                      </a:r>
                      <a:endParaRPr lang="en-US" sz="1400" dirty="0"/>
                    </a:p>
                  </a:txBody>
                  <a:tcPr/>
                </a:tc>
                <a:tc>
                  <a:txBody>
                    <a:bodyPr/>
                    <a:lstStyle/>
                    <a:p>
                      <a:pPr algn="ctr"/>
                      <a:r>
                        <a:rPr lang="en-US" sz="1400" dirty="0" smtClean="0"/>
                        <a:t>Impact on Annual Leave</a:t>
                      </a:r>
                      <a:endParaRPr lang="en-US" sz="1400" dirty="0"/>
                    </a:p>
                  </a:txBody>
                  <a:tcPr/>
                </a:tc>
                <a:extLst>
                  <a:ext uri="{0D108BD9-81ED-4DB2-BD59-A6C34878D82A}">
                    <a16:rowId xmlns:a16="http://schemas.microsoft.com/office/drawing/2014/main" xmlns="" val="4238348326"/>
                  </a:ext>
                </a:extLst>
              </a:tr>
              <a:tr h="370840">
                <a:tc>
                  <a:txBody>
                    <a:bodyPr/>
                    <a:lstStyle/>
                    <a:p>
                      <a:pPr algn="l"/>
                      <a:r>
                        <a:rPr lang="en-US" sz="1600" b="0" i="0" u="none" strike="noStrike" cap="none" spc="0" baseline="0" dirty="0" smtClean="0">
                          <a:ln>
                            <a:noFill/>
                          </a:ln>
                          <a:solidFill>
                            <a:schemeClr val="dk1"/>
                          </a:solidFill>
                          <a:uFillTx/>
                          <a:latin typeface="+mn-lt"/>
                          <a:ea typeface="+mn-ea"/>
                          <a:cs typeface="+mn-cs"/>
                          <a:sym typeface="Calibri"/>
                        </a:rPr>
                        <a:t>Travel Authorization</a:t>
                      </a:r>
                      <a:endParaRPr lang="en-US" sz="1600" b="0" i="0" u="none" strike="noStrike" cap="none" spc="0" baseline="0" dirty="0">
                        <a:ln>
                          <a:noFill/>
                        </a:ln>
                        <a:solidFill>
                          <a:schemeClr val="dk1"/>
                        </a:solidFill>
                        <a:uFillTx/>
                        <a:latin typeface="+mn-lt"/>
                        <a:ea typeface="+mn-ea"/>
                        <a:cs typeface="+mn-cs"/>
                        <a:sym typeface="Calibri"/>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sz="1600" i="0" dirty="0" smtClean="0"/>
                        <a:t>Teaching Off-Campus</a:t>
                      </a:r>
                    </a:p>
                    <a:p>
                      <a:endParaRPr lang="en-US" sz="1400" dirty="0"/>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dk1"/>
                          </a:solidFill>
                          <a:uFillTx/>
                          <a:latin typeface="+mn-lt"/>
                          <a:ea typeface="+mn-ea"/>
                          <a:cs typeface="+mn-cs"/>
                          <a:sym typeface="Calibri"/>
                        </a:rPr>
                        <a:t>No leave is required </a:t>
                      </a:r>
                    </a:p>
                    <a:p>
                      <a:pPr marL="0" marR="0" lvl="0" indent="0" algn="l" defTabSz="685775"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dk1"/>
                        </a:solidFill>
                        <a:uFillTx/>
                        <a:latin typeface="+mn-lt"/>
                        <a:ea typeface="+mn-ea"/>
                        <a:cs typeface="+mn-cs"/>
                        <a:sym typeface="Calibri"/>
                      </a:endParaRPr>
                    </a:p>
                    <a:p>
                      <a:pPr marL="0" marR="0" lvl="0" indent="0" algn="l" defTabSz="685775"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dk1"/>
                          </a:solidFill>
                          <a:uFillTx/>
                          <a:latin typeface="+mn-lt"/>
                          <a:ea typeface="+mn-ea"/>
                          <a:cs typeface="+mn-cs"/>
                          <a:sym typeface="Calibri"/>
                        </a:rPr>
                        <a:t>Record Absence from Campus as “Off-Campus”*</a:t>
                      </a:r>
                    </a:p>
                  </a:txBody>
                  <a:tcPr/>
                </a:tc>
                <a:extLst>
                  <a:ext uri="{0D108BD9-81ED-4DB2-BD59-A6C34878D82A}">
                    <a16:rowId xmlns:a16="http://schemas.microsoft.com/office/drawing/2014/main" xmlns="" val="1953426453"/>
                  </a:ext>
                </a:extLst>
              </a:tr>
            </a:tbl>
          </a:graphicData>
        </a:graphic>
      </p:graphicFrame>
      <p:sp>
        <p:nvSpPr>
          <p:cNvPr id="6" name="Slide Number Placeholder 5"/>
          <p:cNvSpPr>
            <a:spLocks noGrp="1"/>
          </p:cNvSpPr>
          <p:nvPr>
            <p:ph type="sldNum" sz="quarter" idx="2"/>
          </p:nvPr>
        </p:nvSpPr>
        <p:spPr/>
        <p:txBody>
          <a:bodyPr/>
          <a:lstStyle/>
          <a:p>
            <a:fld id="{F2F8B126-70E6-4326-904B-774BC06D4FD6}" type="slidenum">
              <a:rPr lang="en-US" smtClean="0"/>
              <a:t>16</a:t>
            </a:fld>
            <a:endParaRPr lang="en-US"/>
          </a:p>
        </p:txBody>
      </p:sp>
      <p:sp>
        <p:nvSpPr>
          <p:cNvPr id="7" name="TextBox 6"/>
          <p:cNvSpPr txBox="1"/>
          <p:nvPr/>
        </p:nvSpPr>
        <p:spPr>
          <a:xfrm>
            <a:off x="5636936" y="5555956"/>
            <a:ext cx="2102881" cy="2893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hlinkClick r:id="rId2"/>
              </a:rPr>
              <a:t>http://Oneusg.augusta.edu</a:t>
            </a:r>
            <a:r>
              <a:rPr kumimoji="0" lang="en-US" sz="1400" b="0" i="0" u="none" strike="noStrike" cap="none" spc="0" normalizeH="0" baseline="0" dirty="0" smtClean="0">
                <a:ln>
                  <a:noFill/>
                </a:ln>
                <a:solidFill>
                  <a:srgbClr val="000000"/>
                </a:solidFill>
                <a:effectLst/>
                <a:uFillTx/>
                <a:latin typeface="+mj-lt"/>
                <a:ea typeface="+mj-ea"/>
                <a:cs typeface="+mj-cs"/>
                <a:sym typeface="Calibri"/>
              </a:rPr>
              <a:t> </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
        <p:nvSpPr>
          <p:cNvPr id="8" name="TextBox 7"/>
          <p:cNvSpPr txBox="1"/>
          <p:nvPr/>
        </p:nvSpPr>
        <p:spPr>
          <a:xfrm>
            <a:off x="5502392" y="5521960"/>
            <a:ext cx="163633" cy="2893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rPr>
              <a:t>*</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51910961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Off-Campus Duty</a:t>
            </a:r>
            <a:endParaRPr lang="en-US" dirty="0"/>
          </a:p>
        </p:txBody>
      </p:sp>
      <p:sp>
        <p:nvSpPr>
          <p:cNvPr id="3" name="Text Placeholder 2"/>
          <p:cNvSpPr>
            <a:spLocks noGrp="1"/>
          </p:cNvSpPr>
          <p:nvPr>
            <p:ph type="body" sz="half" idx="1"/>
          </p:nvPr>
        </p:nvSpPr>
        <p:spPr>
          <a:xfrm>
            <a:off x="464488" y="1254466"/>
            <a:ext cx="8244506" cy="4730123"/>
          </a:xfrm>
        </p:spPr>
        <p:txBody>
          <a:bodyPr/>
          <a:lstStyle/>
          <a:p>
            <a:r>
              <a:rPr lang="en-US" dirty="0"/>
              <a:t>An AU employee who travels off campus as a part of fulfilling his/her normal job responsibilities (other than teaching) is expected to secure the appropriate prior approval through the submission of a Travel Authorization Request.  </a:t>
            </a:r>
            <a:endParaRPr lang="en-US" dirty="0" smtClean="0"/>
          </a:p>
          <a:p>
            <a:pPr lvl="1"/>
            <a:r>
              <a:rPr lang="en-US" dirty="0" smtClean="0"/>
              <a:t>Examples include:  attending </a:t>
            </a:r>
            <a:r>
              <a:rPr lang="en-US" dirty="0"/>
              <a:t>USG meetings, attending regional/national professional development </a:t>
            </a:r>
            <a:r>
              <a:rPr lang="en-US" dirty="0" smtClean="0"/>
              <a:t>conferences</a:t>
            </a:r>
          </a:p>
          <a:p>
            <a:pPr lvl="1"/>
            <a:r>
              <a:rPr lang="en-US" dirty="0" smtClean="0"/>
              <a:t>Off-campus </a:t>
            </a:r>
            <a:r>
              <a:rPr lang="en-US" dirty="0"/>
              <a:t>duty is subject to the limitations </a:t>
            </a:r>
            <a:r>
              <a:rPr lang="en-US" dirty="0" smtClean="0"/>
              <a:t>on number of days allowed as stated within the policy. </a:t>
            </a:r>
          </a:p>
        </p:txBody>
      </p:sp>
      <p:sp>
        <p:nvSpPr>
          <p:cNvPr id="4" name="Rounded Rectangle 3"/>
          <p:cNvSpPr/>
          <p:nvPr/>
        </p:nvSpPr>
        <p:spPr>
          <a:xfrm>
            <a:off x="7040880" y="365760"/>
            <a:ext cx="2017986" cy="456293"/>
          </a:xfrm>
          <a:prstGeom prst="roundRect">
            <a:avLst/>
          </a:prstGeom>
          <a:solidFill>
            <a:schemeClr val="bg1">
              <a:lumMod val="85000"/>
            </a:schemeClr>
          </a:solidFill>
          <a:ln w="12700" cap="flat">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smtClean="0">
                <a:ln>
                  <a:noFill/>
                </a:ln>
                <a:solidFill>
                  <a:srgbClr val="002060"/>
                </a:solidFill>
                <a:effectLst/>
                <a:uFillTx/>
                <a:latin typeface="+mj-lt"/>
                <a:ea typeface="+mj-ea"/>
                <a:cs typeface="+mj-cs"/>
                <a:sym typeface="Calibri"/>
              </a:rPr>
              <a:t>All Employees</a:t>
            </a:r>
            <a:endParaRPr kumimoji="0" lang="en-US" sz="2200" b="0" i="0" u="none" strike="noStrike" cap="none" spc="0" normalizeH="0" baseline="0" dirty="0">
              <a:ln>
                <a:noFill/>
              </a:ln>
              <a:solidFill>
                <a:srgbClr val="002060"/>
              </a:solidFill>
              <a:effectLst/>
              <a:uFillTx/>
              <a:latin typeface="+mj-lt"/>
              <a:ea typeface="+mj-ea"/>
              <a:cs typeface="+mj-cs"/>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1177890891"/>
              </p:ext>
            </p:extLst>
          </p:nvPr>
        </p:nvGraphicFramePr>
        <p:xfrm>
          <a:off x="914400" y="3840480"/>
          <a:ext cx="6825417" cy="1681480"/>
        </p:xfrm>
        <a:graphic>
          <a:graphicData uri="http://schemas.openxmlformats.org/drawingml/2006/table">
            <a:tbl>
              <a:tblPr firstRow="1" bandRow="1">
                <a:tableStyleId>{5C22544A-7EE6-4342-B048-85BDC9FD1C3A}</a:tableStyleId>
              </a:tblPr>
              <a:tblGrid>
                <a:gridCol w="2275139">
                  <a:extLst>
                    <a:ext uri="{9D8B030D-6E8A-4147-A177-3AD203B41FA5}">
                      <a16:colId xmlns:a16="http://schemas.microsoft.com/office/drawing/2014/main" xmlns="" val="2595781088"/>
                    </a:ext>
                  </a:extLst>
                </a:gridCol>
                <a:gridCol w="2275139">
                  <a:extLst>
                    <a:ext uri="{9D8B030D-6E8A-4147-A177-3AD203B41FA5}">
                      <a16:colId xmlns:a16="http://schemas.microsoft.com/office/drawing/2014/main" xmlns="" val="1345682478"/>
                    </a:ext>
                  </a:extLst>
                </a:gridCol>
                <a:gridCol w="2275139">
                  <a:extLst>
                    <a:ext uri="{9D8B030D-6E8A-4147-A177-3AD203B41FA5}">
                      <a16:colId xmlns:a16="http://schemas.microsoft.com/office/drawing/2014/main" xmlns="" val="1034796510"/>
                    </a:ext>
                  </a:extLst>
                </a:gridCol>
              </a:tblGrid>
              <a:tr h="370840">
                <a:tc>
                  <a:txBody>
                    <a:bodyPr/>
                    <a:lstStyle/>
                    <a:p>
                      <a:pPr algn="ctr"/>
                      <a:r>
                        <a:rPr lang="en-US" sz="1400" dirty="0" smtClean="0"/>
                        <a:t>Request for Approval</a:t>
                      </a:r>
                      <a:endParaRPr lang="en-US" sz="1400" dirty="0"/>
                    </a:p>
                  </a:txBody>
                  <a:tcPr/>
                </a:tc>
                <a:tc>
                  <a:txBody>
                    <a:bodyPr/>
                    <a:lstStyle/>
                    <a:p>
                      <a:pPr algn="ctr"/>
                      <a:r>
                        <a:rPr lang="en-US" sz="1400" dirty="0" smtClean="0"/>
                        <a:t>Time Reporting</a:t>
                      </a:r>
                      <a:endParaRPr lang="en-US" sz="1400" dirty="0"/>
                    </a:p>
                  </a:txBody>
                  <a:tcPr/>
                </a:tc>
                <a:tc>
                  <a:txBody>
                    <a:bodyPr/>
                    <a:lstStyle/>
                    <a:p>
                      <a:pPr algn="ctr"/>
                      <a:r>
                        <a:rPr lang="en-US" sz="1400" dirty="0" smtClean="0"/>
                        <a:t>Impact on Annual Leave</a:t>
                      </a:r>
                      <a:endParaRPr lang="en-US" sz="1400" dirty="0"/>
                    </a:p>
                  </a:txBody>
                  <a:tcPr/>
                </a:tc>
                <a:extLst>
                  <a:ext uri="{0D108BD9-81ED-4DB2-BD59-A6C34878D82A}">
                    <a16:rowId xmlns:a16="http://schemas.microsoft.com/office/drawing/2014/main" xmlns="" val="4238348326"/>
                  </a:ext>
                </a:extLst>
              </a:tr>
              <a:tr h="370840">
                <a:tc>
                  <a:txBody>
                    <a:bodyPr/>
                    <a:lstStyle/>
                    <a:p>
                      <a:pPr algn="l"/>
                      <a:r>
                        <a:rPr lang="en-US" sz="1600" b="0" i="0" u="none" strike="noStrike" cap="none" spc="0" baseline="0" dirty="0" smtClean="0">
                          <a:ln>
                            <a:noFill/>
                          </a:ln>
                          <a:solidFill>
                            <a:schemeClr val="dk1"/>
                          </a:solidFill>
                          <a:uFillTx/>
                          <a:latin typeface="+mn-lt"/>
                          <a:ea typeface="+mn-ea"/>
                          <a:cs typeface="+mn-cs"/>
                          <a:sym typeface="Calibri"/>
                        </a:rPr>
                        <a:t>Travel Authorization</a:t>
                      </a:r>
                      <a:endParaRPr lang="en-US" sz="1600" b="0" i="0" u="none" strike="noStrike" cap="none" spc="0" baseline="0" dirty="0">
                        <a:ln>
                          <a:noFill/>
                        </a:ln>
                        <a:solidFill>
                          <a:schemeClr val="dk1"/>
                        </a:solidFill>
                        <a:uFillTx/>
                        <a:latin typeface="+mn-lt"/>
                        <a:ea typeface="+mn-ea"/>
                        <a:cs typeface="+mn-cs"/>
                        <a:sym typeface="Calibri"/>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sz="1600" i="0" dirty="0" smtClean="0"/>
                        <a:t>Off-Campus Duty</a:t>
                      </a:r>
                    </a:p>
                    <a:p>
                      <a:endParaRPr lang="en-US" sz="1400" dirty="0"/>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dk1"/>
                          </a:solidFill>
                          <a:uFillTx/>
                          <a:latin typeface="+mn-lt"/>
                          <a:ea typeface="+mn-ea"/>
                          <a:cs typeface="+mn-cs"/>
                          <a:sym typeface="Calibri"/>
                        </a:rPr>
                        <a:t>No leave is required</a:t>
                      </a:r>
                    </a:p>
                    <a:p>
                      <a:pPr marL="0" marR="0" lvl="0" indent="0" algn="l" defTabSz="685775" rtl="0" eaLnBrk="1" fontAlgn="auto" latinLnBrk="0" hangingPunct="1">
                        <a:lnSpc>
                          <a:spcPct val="100000"/>
                        </a:lnSpc>
                        <a:spcBef>
                          <a:spcPts val="0"/>
                        </a:spcBef>
                        <a:spcAft>
                          <a:spcPts val="0"/>
                        </a:spcAft>
                        <a:buClrTx/>
                        <a:buSzTx/>
                        <a:buFontTx/>
                        <a:buNone/>
                        <a:tabLst/>
                        <a:defRPr/>
                      </a:pPr>
                      <a:endParaRPr lang="en-US" sz="1600" b="0" i="0" u="none" strike="noStrike" cap="none" spc="0" baseline="0" dirty="0" smtClean="0">
                        <a:ln>
                          <a:noFill/>
                        </a:ln>
                        <a:solidFill>
                          <a:schemeClr val="dk1"/>
                        </a:solidFill>
                        <a:uFillTx/>
                        <a:latin typeface="+mn-lt"/>
                        <a:ea typeface="+mn-ea"/>
                        <a:cs typeface="+mn-cs"/>
                        <a:sym typeface="Calibri"/>
                      </a:endParaRPr>
                    </a:p>
                    <a:p>
                      <a:pPr marL="0" marR="0" lvl="0" indent="0" algn="l" defTabSz="685775"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smtClean="0">
                          <a:ln>
                            <a:noFill/>
                          </a:ln>
                          <a:solidFill>
                            <a:schemeClr val="dk1"/>
                          </a:solidFill>
                          <a:uFillTx/>
                          <a:latin typeface="+mn-lt"/>
                          <a:ea typeface="+mn-ea"/>
                          <a:cs typeface="+mn-cs"/>
                          <a:sym typeface="Calibri"/>
                        </a:rPr>
                        <a:t>Record Absence from Campus as “Off-Campus”</a:t>
                      </a:r>
                    </a:p>
                  </a:txBody>
                  <a:tcPr/>
                </a:tc>
                <a:extLst>
                  <a:ext uri="{0D108BD9-81ED-4DB2-BD59-A6C34878D82A}">
                    <a16:rowId xmlns:a16="http://schemas.microsoft.com/office/drawing/2014/main" xmlns="" val="1953426453"/>
                  </a:ext>
                </a:extLst>
              </a:tr>
            </a:tbl>
          </a:graphicData>
        </a:graphic>
      </p:graphicFrame>
      <p:sp>
        <p:nvSpPr>
          <p:cNvPr id="6" name="Slide Number Placeholder 5"/>
          <p:cNvSpPr>
            <a:spLocks noGrp="1"/>
          </p:cNvSpPr>
          <p:nvPr>
            <p:ph type="sldNum" sz="quarter" idx="2"/>
          </p:nvPr>
        </p:nvSpPr>
        <p:spPr/>
        <p:txBody>
          <a:bodyPr/>
          <a:lstStyle/>
          <a:p>
            <a:fld id="{F2F8B126-70E6-4326-904B-774BC06D4FD6}" type="slidenum">
              <a:rPr lang="en-US" smtClean="0"/>
              <a:t>17</a:t>
            </a:fld>
            <a:endParaRPr lang="en-US"/>
          </a:p>
        </p:txBody>
      </p:sp>
      <p:sp>
        <p:nvSpPr>
          <p:cNvPr id="7" name="TextBox 6"/>
          <p:cNvSpPr txBox="1"/>
          <p:nvPr/>
        </p:nvSpPr>
        <p:spPr>
          <a:xfrm>
            <a:off x="5716202" y="5521960"/>
            <a:ext cx="2102881" cy="2893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hlinkClick r:id="rId2"/>
              </a:rPr>
              <a:t>http://Oneusg.augusta.edu</a:t>
            </a:r>
            <a:r>
              <a:rPr kumimoji="0" lang="en-US" sz="1400" b="0" i="0" u="none" strike="noStrike" cap="none" spc="0" normalizeH="0" baseline="0" dirty="0" smtClean="0">
                <a:ln>
                  <a:noFill/>
                </a:ln>
                <a:solidFill>
                  <a:srgbClr val="000000"/>
                </a:solidFill>
                <a:effectLst/>
                <a:uFillTx/>
                <a:latin typeface="+mj-lt"/>
                <a:ea typeface="+mj-ea"/>
                <a:cs typeface="+mj-cs"/>
                <a:sym typeface="Calibri"/>
              </a:rPr>
              <a:t> </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
        <p:nvSpPr>
          <p:cNvPr id="8" name="TextBox 7"/>
          <p:cNvSpPr txBox="1"/>
          <p:nvPr/>
        </p:nvSpPr>
        <p:spPr>
          <a:xfrm>
            <a:off x="5581658" y="5487964"/>
            <a:ext cx="163633" cy="2893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rPr>
              <a:t>*</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55196714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Outside Employment</a:t>
            </a:r>
            <a:endParaRPr lang="en-US" dirty="0"/>
          </a:p>
        </p:txBody>
      </p:sp>
      <p:sp>
        <p:nvSpPr>
          <p:cNvPr id="3" name="Text Placeholder 2"/>
          <p:cNvSpPr>
            <a:spLocks noGrp="1"/>
          </p:cNvSpPr>
          <p:nvPr>
            <p:ph type="body" sz="half" idx="1"/>
          </p:nvPr>
        </p:nvSpPr>
        <p:spPr>
          <a:xfrm>
            <a:off x="464488" y="1254466"/>
            <a:ext cx="8244506" cy="4730123"/>
          </a:xfrm>
        </p:spPr>
        <p:txBody>
          <a:bodyPr/>
          <a:lstStyle/>
          <a:p>
            <a:r>
              <a:rPr lang="en-US" dirty="0" smtClean="0"/>
              <a:t>Includes all </a:t>
            </a:r>
            <a:r>
              <a:rPr lang="en-US" dirty="0"/>
              <a:t>non-university employment not covered by this </a:t>
            </a:r>
            <a:r>
              <a:rPr lang="en-US" dirty="0" smtClean="0"/>
              <a:t>policy including self-employment.  All activity must:</a:t>
            </a:r>
          </a:p>
          <a:p>
            <a:pPr lvl="1"/>
            <a:r>
              <a:rPr lang="en-US" dirty="0" smtClean="0"/>
              <a:t>occur </a:t>
            </a:r>
            <a:r>
              <a:rPr lang="en-US" dirty="0"/>
              <a:t>only in time that is clearly </a:t>
            </a:r>
            <a:r>
              <a:rPr lang="en-US" dirty="0" smtClean="0"/>
              <a:t>off-duty; </a:t>
            </a:r>
          </a:p>
          <a:p>
            <a:pPr lvl="1"/>
            <a:r>
              <a:rPr lang="en-US" dirty="0" smtClean="0"/>
              <a:t>be </a:t>
            </a:r>
            <a:r>
              <a:rPr lang="en-US" dirty="0"/>
              <a:t>carefully </a:t>
            </a:r>
            <a:r>
              <a:rPr lang="en-US" dirty="0" smtClean="0"/>
              <a:t>limited, compatible </a:t>
            </a:r>
            <a:r>
              <a:rPr lang="en-US" dirty="0"/>
              <a:t>with the individual’s professional </a:t>
            </a:r>
            <a:r>
              <a:rPr lang="en-US" dirty="0" smtClean="0"/>
              <a:t>status</a:t>
            </a:r>
            <a:r>
              <a:rPr lang="en-US" dirty="0"/>
              <a:t>;</a:t>
            </a:r>
            <a:endParaRPr lang="en-US" dirty="0" smtClean="0"/>
          </a:p>
          <a:p>
            <a:pPr lvl="1"/>
            <a:r>
              <a:rPr lang="en-US" dirty="0" smtClean="0"/>
              <a:t>create </a:t>
            </a:r>
            <a:r>
              <a:rPr lang="en-US" dirty="0"/>
              <a:t>no conflict of interest with the </a:t>
            </a:r>
            <a:r>
              <a:rPr lang="en-US" dirty="0" smtClean="0"/>
              <a:t>university; </a:t>
            </a:r>
          </a:p>
          <a:p>
            <a:pPr lvl="1"/>
            <a:r>
              <a:rPr lang="en-US" dirty="0" smtClean="0"/>
              <a:t>not </a:t>
            </a:r>
            <a:r>
              <a:rPr lang="en-US" dirty="0"/>
              <a:t>conflict with scheduled university </a:t>
            </a:r>
            <a:r>
              <a:rPr lang="en-US" dirty="0" smtClean="0"/>
              <a:t>duties; </a:t>
            </a:r>
            <a:r>
              <a:rPr lang="en-US" dirty="0"/>
              <a:t>and </a:t>
            </a:r>
            <a:endParaRPr lang="en-US" dirty="0" smtClean="0"/>
          </a:p>
          <a:p>
            <a:pPr lvl="1"/>
            <a:r>
              <a:rPr lang="en-US" dirty="0" smtClean="0"/>
              <a:t>not </a:t>
            </a:r>
            <a:r>
              <a:rPr lang="en-US" dirty="0"/>
              <a:t>in any way infringe on the </a:t>
            </a:r>
            <a:r>
              <a:rPr lang="en-US" dirty="0" smtClean="0"/>
              <a:t>full </a:t>
            </a:r>
            <a:r>
              <a:rPr lang="en-US" dirty="0"/>
              <a:t>professional effort committed to the university. </a:t>
            </a:r>
            <a:endParaRPr lang="en-US" dirty="0" smtClean="0"/>
          </a:p>
        </p:txBody>
      </p:sp>
      <p:sp>
        <p:nvSpPr>
          <p:cNvPr id="4" name="Rounded Rectangle 3"/>
          <p:cNvSpPr/>
          <p:nvPr/>
        </p:nvSpPr>
        <p:spPr>
          <a:xfrm>
            <a:off x="7040880" y="399812"/>
            <a:ext cx="2017986" cy="762760"/>
          </a:xfrm>
          <a:prstGeom prst="roundRect">
            <a:avLst/>
          </a:prstGeom>
          <a:solidFill>
            <a:schemeClr val="bg1">
              <a:lumMod val="85000"/>
            </a:schemeClr>
          </a:solidFill>
          <a:ln w="12700" cap="flat">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2060"/>
                </a:solidFill>
                <a:effectLst/>
                <a:uFillTx/>
                <a:latin typeface="+mj-lt"/>
                <a:ea typeface="+mj-ea"/>
                <a:cs typeface="+mj-cs"/>
                <a:sym typeface="Calibri"/>
              </a:rPr>
              <a:t>All Exempt Employees</a:t>
            </a:r>
            <a:endParaRPr kumimoji="0" lang="en-US" sz="2000" b="0" i="0" u="none" strike="noStrike" cap="none" spc="0" normalizeH="0" baseline="0" dirty="0">
              <a:ln>
                <a:noFill/>
              </a:ln>
              <a:solidFill>
                <a:srgbClr val="002060"/>
              </a:solidFill>
              <a:effectLst/>
              <a:uFillTx/>
              <a:latin typeface="+mj-lt"/>
              <a:ea typeface="+mj-ea"/>
              <a:cs typeface="+mj-cs"/>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4242715108"/>
              </p:ext>
            </p:extLst>
          </p:nvPr>
        </p:nvGraphicFramePr>
        <p:xfrm>
          <a:off x="630622" y="3840480"/>
          <a:ext cx="7772400" cy="2179320"/>
        </p:xfrm>
        <a:graphic>
          <a:graphicData uri="http://schemas.openxmlformats.org/drawingml/2006/table">
            <a:tbl>
              <a:tblPr firstRow="1" bandRow="1">
                <a:tableStyleId>{5C22544A-7EE6-4342-B048-85BDC9FD1C3A}</a:tableStyleId>
              </a:tblPr>
              <a:tblGrid>
                <a:gridCol w="5394960">
                  <a:extLst>
                    <a:ext uri="{9D8B030D-6E8A-4147-A177-3AD203B41FA5}">
                      <a16:colId xmlns:a16="http://schemas.microsoft.com/office/drawing/2014/main" xmlns="" val="2595781088"/>
                    </a:ext>
                  </a:extLst>
                </a:gridCol>
                <a:gridCol w="1188720">
                  <a:extLst>
                    <a:ext uri="{9D8B030D-6E8A-4147-A177-3AD203B41FA5}">
                      <a16:colId xmlns:a16="http://schemas.microsoft.com/office/drawing/2014/main" xmlns="" val="1345682478"/>
                    </a:ext>
                  </a:extLst>
                </a:gridCol>
                <a:gridCol w="1188720">
                  <a:extLst>
                    <a:ext uri="{9D8B030D-6E8A-4147-A177-3AD203B41FA5}">
                      <a16:colId xmlns:a16="http://schemas.microsoft.com/office/drawing/2014/main" xmlns="" val="1034796510"/>
                    </a:ext>
                  </a:extLst>
                </a:gridCol>
              </a:tblGrid>
              <a:tr h="719158">
                <a:tc>
                  <a:txBody>
                    <a:bodyPr/>
                    <a:lstStyle/>
                    <a:p>
                      <a:pPr algn="ctr"/>
                      <a:r>
                        <a:rPr lang="en-US" sz="1800" dirty="0" smtClean="0"/>
                        <a:t>Disclosure</a:t>
                      </a:r>
                      <a:endParaRPr lang="en-US" sz="1800" dirty="0"/>
                    </a:p>
                  </a:txBody>
                  <a:tcPr anchor="ctr"/>
                </a:tc>
                <a:tc>
                  <a:txBody>
                    <a:bodyPr/>
                    <a:lstStyle/>
                    <a:p>
                      <a:pPr algn="ctr"/>
                      <a:r>
                        <a:rPr lang="en-US" sz="1400" dirty="0" smtClean="0"/>
                        <a:t>Time Reporting</a:t>
                      </a:r>
                      <a:endParaRPr lang="en-US" sz="1400" dirty="0"/>
                    </a:p>
                  </a:txBody>
                  <a:tcPr/>
                </a:tc>
                <a:tc>
                  <a:txBody>
                    <a:bodyPr/>
                    <a:lstStyle/>
                    <a:p>
                      <a:pPr algn="ctr"/>
                      <a:r>
                        <a:rPr lang="en-US" sz="1400" dirty="0" smtClean="0"/>
                        <a:t>Impact on Annual Leave</a:t>
                      </a:r>
                      <a:endParaRPr lang="en-US" sz="1400" dirty="0"/>
                    </a:p>
                  </a:txBody>
                  <a:tcPr/>
                </a:tc>
                <a:extLst>
                  <a:ext uri="{0D108BD9-81ED-4DB2-BD59-A6C34878D82A}">
                    <a16:rowId xmlns:a16="http://schemas.microsoft.com/office/drawing/2014/main" xmlns="" val="4238348326"/>
                  </a:ext>
                </a:extLst>
              </a:tr>
              <a:tr h="1076534">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sz="1400" b="0" i="0" u="none" strike="noStrike" cap="none" spc="0" baseline="0" dirty="0" smtClean="0">
                          <a:ln>
                            <a:noFill/>
                          </a:ln>
                          <a:solidFill>
                            <a:schemeClr val="dk1"/>
                          </a:solidFill>
                          <a:effectLst/>
                          <a:uFillTx/>
                          <a:latin typeface="+mn-lt"/>
                          <a:ea typeface="+mn-ea"/>
                          <a:cs typeface="+mn-cs"/>
                          <a:sym typeface="Calibri"/>
                        </a:rPr>
                        <a:t>Employees are expected to disclose information pertaining to real, potential or perceived conflict of interest situations on an annual basis and/or when an event occurs as accordance with the </a:t>
                      </a:r>
                      <a:r>
                        <a:rPr lang="en-US" sz="1400" b="0" i="0" u="sng" strike="noStrike" cap="none" spc="0" baseline="0" dirty="0" smtClean="0">
                          <a:ln>
                            <a:noFill/>
                          </a:ln>
                          <a:solidFill>
                            <a:schemeClr val="dk1"/>
                          </a:solidFill>
                          <a:effectLst/>
                          <a:uFillTx/>
                          <a:latin typeface="+mn-lt"/>
                          <a:ea typeface="+mn-ea"/>
                          <a:cs typeface="+mn-cs"/>
                          <a:sym typeface="Calibri"/>
                        </a:rPr>
                        <a:t>AU Conflicts of Interest policy</a:t>
                      </a:r>
                      <a:r>
                        <a:rPr lang="en-US" sz="1400" b="0" i="0" u="none" strike="noStrike" cap="none" spc="0" baseline="0" dirty="0" smtClean="0">
                          <a:ln>
                            <a:noFill/>
                          </a:ln>
                          <a:solidFill>
                            <a:schemeClr val="dk1"/>
                          </a:solidFill>
                          <a:effectLst/>
                          <a:uFillTx/>
                          <a:latin typeface="+mn-lt"/>
                          <a:ea typeface="+mn-ea"/>
                          <a:cs typeface="+mn-cs"/>
                          <a:sym typeface="Calibri"/>
                        </a:rPr>
                        <a:t> .</a:t>
                      </a:r>
                      <a:r>
                        <a:rPr lang="en-US" sz="1400" dirty="0" smtClean="0">
                          <a:effectLst/>
                        </a:rPr>
                        <a:t> </a:t>
                      </a:r>
                      <a:r>
                        <a:rPr lang="en-US" sz="1400" b="0" i="0" u="none" strike="noStrike" cap="none" spc="0" baseline="0" dirty="0" smtClean="0">
                          <a:ln>
                            <a:noFill/>
                          </a:ln>
                          <a:solidFill>
                            <a:schemeClr val="dk1"/>
                          </a:solidFill>
                          <a:effectLst/>
                          <a:uFillTx/>
                          <a:latin typeface="+mn-lt"/>
                          <a:ea typeface="+mn-ea"/>
                          <a:cs typeface="+mn-cs"/>
                          <a:sym typeface="Calibri"/>
                        </a:rPr>
                        <a:t> </a:t>
                      </a:r>
                    </a:p>
                    <a:p>
                      <a:pPr marL="0" marR="0" lvl="0" indent="0" algn="l" defTabSz="685775" rtl="0" eaLnBrk="1" fontAlgn="auto" latinLnBrk="0" hangingPunct="1">
                        <a:lnSpc>
                          <a:spcPct val="100000"/>
                        </a:lnSpc>
                        <a:spcBef>
                          <a:spcPts val="0"/>
                        </a:spcBef>
                        <a:spcAft>
                          <a:spcPts val="0"/>
                        </a:spcAft>
                        <a:buClrTx/>
                        <a:buSzTx/>
                        <a:buFontTx/>
                        <a:buNone/>
                        <a:tabLst/>
                        <a:defRPr/>
                      </a:pPr>
                      <a:endParaRPr lang="en-US" sz="1100" b="0" i="0" u="none" strike="noStrike" cap="none" spc="0" baseline="0" dirty="0" smtClean="0">
                        <a:ln>
                          <a:noFill/>
                        </a:ln>
                        <a:solidFill>
                          <a:schemeClr val="dk1"/>
                        </a:solidFill>
                        <a:effectLst/>
                        <a:uFillTx/>
                        <a:latin typeface="+mn-lt"/>
                        <a:ea typeface="+mn-ea"/>
                        <a:cs typeface="+mn-cs"/>
                        <a:sym typeface="Calibri"/>
                        <a:hlinkClick r:id="rId2"/>
                      </a:endParaRPr>
                    </a:p>
                    <a:p>
                      <a:pPr marL="0" marR="0" lvl="0" indent="0" algn="l" defTabSz="685775" rtl="0" eaLnBrk="1" fontAlgn="auto" latinLnBrk="0" hangingPunct="1">
                        <a:lnSpc>
                          <a:spcPct val="100000"/>
                        </a:lnSpc>
                        <a:spcBef>
                          <a:spcPts val="0"/>
                        </a:spcBef>
                        <a:spcAft>
                          <a:spcPts val="0"/>
                        </a:spcAft>
                        <a:buClrTx/>
                        <a:buSzTx/>
                        <a:buFontTx/>
                        <a:buNone/>
                        <a:tabLst/>
                        <a:defRPr/>
                      </a:pPr>
                      <a:r>
                        <a:rPr lang="en-US" sz="1100" b="0" i="0" u="sng" strike="noStrike" cap="none" spc="0" baseline="0" dirty="0" smtClean="0">
                          <a:ln>
                            <a:noFill/>
                          </a:ln>
                          <a:solidFill>
                            <a:schemeClr val="dk1"/>
                          </a:solidFill>
                          <a:effectLst/>
                          <a:uFillTx/>
                          <a:latin typeface="+mn-lt"/>
                          <a:ea typeface="+mn-ea"/>
                          <a:cs typeface="+mn-cs"/>
                          <a:sym typeface="Calibri"/>
                          <a:hlinkClick r:id="rId2"/>
                        </a:rPr>
                        <a:t>https://www.augusta.edu/compliance/policyinfo/policy/individual-conflict-interest-policy.pdf</a:t>
                      </a:r>
                      <a:r>
                        <a:rPr lang="en-US" sz="1100" b="0" i="0" u="none" strike="noStrike" cap="none" spc="0" baseline="0" dirty="0" smtClean="0">
                          <a:ln>
                            <a:noFill/>
                          </a:ln>
                          <a:solidFill>
                            <a:schemeClr val="dk1"/>
                          </a:solidFill>
                          <a:effectLst/>
                          <a:uFillTx/>
                          <a:latin typeface="+mn-lt"/>
                          <a:ea typeface="+mn-ea"/>
                          <a:cs typeface="+mn-cs"/>
                          <a:sym typeface="Calibri"/>
                        </a:rPr>
                        <a:t> </a:t>
                      </a: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sz="1600" i="0" dirty="0" smtClean="0"/>
                        <a:t>Not applicable</a:t>
                      </a:r>
                      <a:endParaRPr lang="en-US" sz="1400" dirty="0"/>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sz="1600" i="0" dirty="0" smtClean="0"/>
                        <a:t>Not applicable</a:t>
                      </a:r>
                      <a:endParaRPr lang="en-US" sz="1600" b="0" i="0" u="none" strike="noStrike" cap="none" spc="0" baseline="0" dirty="0" smtClean="0">
                        <a:ln>
                          <a:noFill/>
                        </a:ln>
                        <a:solidFill>
                          <a:schemeClr val="dk1"/>
                        </a:solidFill>
                        <a:uFillTx/>
                        <a:latin typeface="+mn-lt"/>
                        <a:ea typeface="+mn-ea"/>
                        <a:cs typeface="+mn-cs"/>
                        <a:sym typeface="Calibri"/>
                      </a:endParaRPr>
                    </a:p>
                  </a:txBody>
                  <a:tcPr/>
                </a:tc>
                <a:extLst>
                  <a:ext uri="{0D108BD9-81ED-4DB2-BD59-A6C34878D82A}">
                    <a16:rowId xmlns:a16="http://schemas.microsoft.com/office/drawing/2014/main" xmlns="" val="1953426453"/>
                  </a:ext>
                </a:extLst>
              </a:tr>
            </a:tbl>
          </a:graphicData>
        </a:graphic>
      </p:graphicFrame>
      <p:sp>
        <p:nvSpPr>
          <p:cNvPr id="6" name="Slide Number Placeholder 5"/>
          <p:cNvSpPr>
            <a:spLocks noGrp="1"/>
          </p:cNvSpPr>
          <p:nvPr>
            <p:ph type="sldNum" sz="quarter" idx="2"/>
          </p:nvPr>
        </p:nvSpPr>
        <p:spPr/>
        <p:txBody>
          <a:bodyPr/>
          <a:lstStyle/>
          <a:p>
            <a:fld id="{F2F8B126-70E6-4326-904B-774BC06D4FD6}" type="slidenum">
              <a:rPr lang="en-US" smtClean="0"/>
              <a:t>18</a:t>
            </a:fld>
            <a:endParaRPr lang="en-US"/>
          </a:p>
        </p:txBody>
      </p:sp>
    </p:spTree>
    <p:extLst>
      <p:ext uri="{BB962C8B-B14F-4D97-AF65-F5344CB8AC3E}">
        <p14:creationId xmlns:p14="http://schemas.microsoft.com/office/powerpoint/2010/main" val="223244047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Other Outside Teaching or Research</a:t>
            </a:r>
            <a:endParaRPr lang="en-US" sz="2800" dirty="0"/>
          </a:p>
        </p:txBody>
      </p:sp>
      <p:sp>
        <p:nvSpPr>
          <p:cNvPr id="3" name="Text Placeholder 2"/>
          <p:cNvSpPr>
            <a:spLocks noGrp="1"/>
          </p:cNvSpPr>
          <p:nvPr>
            <p:ph type="body" sz="half" idx="1"/>
          </p:nvPr>
        </p:nvSpPr>
        <p:spPr>
          <a:xfrm>
            <a:off x="464488" y="1254466"/>
            <a:ext cx="8244506" cy="4730123"/>
          </a:xfrm>
        </p:spPr>
        <p:txBody>
          <a:bodyPr/>
          <a:lstStyle/>
          <a:p>
            <a:r>
              <a:rPr lang="en-US" dirty="0" smtClean="0"/>
              <a:t>Teaching </a:t>
            </a:r>
            <a:r>
              <a:rPr lang="en-US" dirty="0"/>
              <a:t>or research </a:t>
            </a:r>
            <a:r>
              <a:rPr lang="en-US" dirty="0" smtClean="0"/>
              <a:t>elsewhere is discouraged </a:t>
            </a:r>
            <a:r>
              <a:rPr lang="en-US" dirty="0"/>
              <a:t>except for occasional </a:t>
            </a:r>
            <a:r>
              <a:rPr lang="en-US" dirty="0" smtClean="0"/>
              <a:t>lectures. </a:t>
            </a:r>
          </a:p>
          <a:p>
            <a:pPr lvl="1">
              <a:lnSpc>
                <a:spcPct val="108000"/>
              </a:lnSpc>
            </a:pPr>
            <a:r>
              <a:rPr lang="en-US" dirty="0" smtClean="0"/>
              <a:t>Recurring </a:t>
            </a:r>
            <a:r>
              <a:rPr lang="en-US" dirty="0"/>
              <a:t>responsibilities </a:t>
            </a:r>
            <a:r>
              <a:rPr lang="en-US" dirty="0" smtClean="0"/>
              <a:t>require communication </a:t>
            </a:r>
            <a:r>
              <a:rPr lang="en-US" dirty="0"/>
              <a:t>between </a:t>
            </a:r>
            <a:r>
              <a:rPr lang="en-US" dirty="0" smtClean="0"/>
              <a:t>institutions to </a:t>
            </a:r>
            <a:r>
              <a:rPr lang="en-US" dirty="0"/>
              <a:t>ensure that both institutions understand and approve the arrangement. </a:t>
            </a:r>
            <a:endParaRPr lang="en-US" dirty="0" smtClean="0"/>
          </a:p>
          <a:p>
            <a:pPr lvl="1">
              <a:lnSpc>
                <a:spcPct val="108000"/>
              </a:lnSpc>
            </a:pPr>
            <a:r>
              <a:rPr lang="en-US" dirty="0" smtClean="0"/>
              <a:t>The </a:t>
            </a:r>
            <a:r>
              <a:rPr lang="en-US" dirty="0"/>
              <a:t>Dean shall keep the President informed of such arrangements through the Office of the Provost. Arrangements with other units of the University System of Georgia are governed by the Policy Manual of the Board of Regents, Section 8.3.15.2.</a:t>
            </a:r>
          </a:p>
        </p:txBody>
      </p:sp>
      <p:sp>
        <p:nvSpPr>
          <p:cNvPr id="4" name="Rounded Rectangle 3"/>
          <p:cNvSpPr/>
          <p:nvPr/>
        </p:nvSpPr>
        <p:spPr>
          <a:xfrm>
            <a:off x="7040880" y="399812"/>
            <a:ext cx="2017986" cy="762760"/>
          </a:xfrm>
          <a:prstGeom prst="roundRect">
            <a:avLst/>
          </a:prstGeom>
          <a:solidFill>
            <a:schemeClr val="bg1">
              <a:lumMod val="85000"/>
            </a:schemeClr>
          </a:solidFill>
          <a:ln w="12700" cap="flat">
            <a:noFill/>
            <a:prstDash val="solid"/>
            <a:rou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ctr">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2060"/>
                </a:solidFill>
                <a:effectLst/>
                <a:uFillTx/>
                <a:latin typeface="+mj-lt"/>
                <a:ea typeface="+mj-ea"/>
                <a:cs typeface="+mj-cs"/>
                <a:sym typeface="Calibri"/>
              </a:rPr>
              <a:t>All Exempt Employees</a:t>
            </a:r>
            <a:endParaRPr kumimoji="0" lang="en-US" sz="2000" b="0" i="0" u="none" strike="noStrike" cap="none" spc="0" normalizeH="0" baseline="0" dirty="0">
              <a:ln>
                <a:noFill/>
              </a:ln>
              <a:solidFill>
                <a:srgbClr val="002060"/>
              </a:solidFill>
              <a:effectLst/>
              <a:uFillTx/>
              <a:latin typeface="+mj-lt"/>
              <a:ea typeface="+mj-ea"/>
              <a:cs typeface="+mj-cs"/>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3931751342"/>
              </p:ext>
            </p:extLst>
          </p:nvPr>
        </p:nvGraphicFramePr>
        <p:xfrm>
          <a:off x="914400" y="3840480"/>
          <a:ext cx="6825417" cy="949960"/>
        </p:xfrm>
        <a:graphic>
          <a:graphicData uri="http://schemas.openxmlformats.org/drawingml/2006/table">
            <a:tbl>
              <a:tblPr firstRow="1" bandRow="1">
                <a:tableStyleId>{5C22544A-7EE6-4342-B048-85BDC9FD1C3A}</a:tableStyleId>
              </a:tblPr>
              <a:tblGrid>
                <a:gridCol w="2275139">
                  <a:extLst>
                    <a:ext uri="{9D8B030D-6E8A-4147-A177-3AD203B41FA5}">
                      <a16:colId xmlns:a16="http://schemas.microsoft.com/office/drawing/2014/main" xmlns="" val="2595781088"/>
                    </a:ext>
                  </a:extLst>
                </a:gridCol>
                <a:gridCol w="2275139">
                  <a:extLst>
                    <a:ext uri="{9D8B030D-6E8A-4147-A177-3AD203B41FA5}">
                      <a16:colId xmlns:a16="http://schemas.microsoft.com/office/drawing/2014/main" xmlns="" val="1345682478"/>
                    </a:ext>
                  </a:extLst>
                </a:gridCol>
                <a:gridCol w="2275139">
                  <a:extLst>
                    <a:ext uri="{9D8B030D-6E8A-4147-A177-3AD203B41FA5}">
                      <a16:colId xmlns:a16="http://schemas.microsoft.com/office/drawing/2014/main" xmlns="" val="1034796510"/>
                    </a:ext>
                  </a:extLst>
                </a:gridCol>
              </a:tblGrid>
              <a:tr h="370840">
                <a:tc>
                  <a:txBody>
                    <a:bodyPr/>
                    <a:lstStyle/>
                    <a:p>
                      <a:pPr algn="ctr"/>
                      <a:r>
                        <a:rPr lang="en-US" sz="1400" dirty="0" smtClean="0"/>
                        <a:t>Request for Approval</a:t>
                      </a:r>
                      <a:endParaRPr lang="en-US" sz="1400" dirty="0"/>
                    </a:p>
                  </a:txBody>
                  <a:tcPr/>
                </a:tc>
                <a:tc>
                  <a:txBody>
                    <a:bodyPr/>
                    <a:lstStyle/>
                    <a:p>
                      <a:pPr algn="ctr"/>
                      <a:r>
                        <a:rPr lang="en-US" sz="1400" dirty="0" smtClean="0"/>
                        <a:t>Time Reporting</a:t>
                      </a:r>
                      <a:endParaRPr lang="en-US" sz="1400" dirty="0"/>
                    </a:p>
                  </a:txBody>
                  <a:tcPr/>
                </a:tc>
                <a:tc>
                  <a:txBody>
                    <a:bodyPr/>
                    <a:lstStyle/>
                    <a:p>
                      <a:pPr algn="ctr"/>
                      <a:r>
                        <a:rPr lang="en-US" sz="1400" dirty="0" smtClean="0"/>
                        <a:t>Impact on Annual Leave</a:t>
                      </a:r>
                      <a:endParaRPr lang="en-US" sz="1400" dirty="0"/>
                    </a:p>
                  </a:txBody>
                  <a:tcPr/>
                </a:tc>
                <a:extLst>
                  <a:ext uri="{0D108BD9-81ED-4DB2-BD59-A6C34878D82A}">
                    <a16:rowId xmlns:a16="http://schemas.microsoft.com/office/drawing/2014/main" xmlns="" val="4238348326"/>
                  </a:ext>
                </a:extLst>
              </a:tr>
              <a:tr h="370840">
                <a:tc>
                  <a:txBody>
                    <a:bodyPr/>
                    <a:lstStyle/>
                    <a:p>
                      <a:pPr algn="l"/>
                      <a:r>
                        <a:rPr lang="en-US" sz="1600" b="0" i="0" u="none" strike="noStrike" cap="none" spc="0" baseline="0" dirty="0" smtClean="0">
                          <a:ln>
                            <a:noFill/>
                          </a:ln>
                          <a:solidFill>
                            <a:schemeClr val="dk1"/>
                          </a:solidFill>
                          <a:uFillTx/>
                          <a:latin typeface="+mn-lt"/>
                          <a:ea typeface="+mn-ea"/>
                          <a:cs typeface="+mn-cs"/>
                          <a:sym typeface="Calibri"/>
                        </a:rPr>
                        <a:t>Through Supervisor and up through EVP</a:t>
                      </a:r>
                      <a:endParaRPr lang="en-US" sz="1600" b="0" i="0" u="none" strike="noStrike" cap="none" spc="0" baseline="0" dirty="0">
                        <a:ln>
                          <a:noFill/>
                        </a:ln>
                        <a:solidFill>
                          <a:schemeClr val="dk1"/>
                        </a:solidFill>
                        <a:uFillTx/>
                        <a:latin typeface="+mn-lt"/>
                        <a:ea typeface="+mn-ea"/>
                        <a:cs typeface="+mn-cs"/>
                        <a:sym typeface="Calibri"/>
                      </a:endParaRPr>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sz="1600" i="0" dirty="0" smtClean="0"/>
                        <a:t>Not applicable</a:t>
                      </a:r>
                      <a:endParaRPr lang="en-US" sz="1400" dirty="0"/>
                    </a:p>
                  </a:txBody>
                  <a:tcPr/>
                </a:tc>
                <a:tc>
                  <a:txBody>
                    <a:bodyPr/>
                    <a:lstStyle/>
                    <a:p>
                      <a:pPr marL="0" marR="0" lvl="0" indent="0" algn="l" defTabSz="685775" rtl="0" eaLnBrk="1" fontAlgn="auto" latinLnBrk="0" hangingPunct="1">
                        <a:lnSpc>
                          <a:spcPct val="100000"/>
                        </a:lnSpc>
                        <a:spcBef>
                          <a:spcPts val="0"/>
                        </a:spcBef>
                        <a:spcAft>
                          <a:spcPts val="0"/>
                        </a:spcAft>
                        <a:buClrTx/>
                        <a:buSzTx/>
                        <a:buFontTx/>
                        <a:buNone/>
                        <a:tabLst/>
                        <a:defRPr/>
                      </a:pPr>
                      <a:r>
                        <a:rPr lang="en-US" sz="1600" i="0" dirty="0" smtClean="0"/>
                        <a:t>Not applicable</a:t>
                      </a:r>
                      <a:endParaRPr lang="en-US" sz="1600" b="0" i="0" u="none" strike="noStrike" cap="none" spc="0" baseline="0" dirty="0" smtClean="0">
                        <a:ln>
                          <a:noFill/>
                        </a:ln>
                        <a:solidFill>
                          <a:schemeClr val="dk1"/>
                        </a:solidFill>
                        <a:uFillTx/>
                        <a:latin typeface="+mn-lt"/>
                        <a:ea typeface="+mn-ea"/>
                        <a:cs typeface="+mn-cs"/>
                        <a:sym typeface="Calibri"/>
                      </a:endParaRPr>
                    </a:p>
                  </a:txBody>
                  <a:tcPr/>
                </a:tc>
                <a:extLst>
                  <a:ext uri="{0D108BD9-81ED-4DB2-BD59-A6C34878D82A}">
                    <a16:rowId xmlns:a16="http://schemas.microsoft.com/office/drawing/2014/main" xmlns="" val="1953426453"/>
                  </a:ext>
                </a:extLst>
              </a:tr>
            </a:tbl>
          </a:graphicData>
        </a:graphic>
      </p:graphicFrame>
      <p:sp>
        <p:nvSpPr>
          <p:cNvPr id="6" name="Slide Number Placeholder 5"/>
          <p:cNvSpPr>
            <a:spLocks noGrp="1"/>
          </p:cNvSpPr>
          <p:nvPr>
            <p:ph type="sldNum" sz="quarter" idx="2"/>
          </p:nvPr>
        </p:nvSpPr>
        <p:spPr/>
        <p:txBody>
          <a:bodyPr/>
          <a:lstStyle/>
          <a:p>
            <a:fld id="{F2F8B126-70E6-4326-904B-774BC06D4FD6}" type="slidenum">
              <a:rPr lang="en-US" smtClean="0"/>
              <a:t>19</a:t>
            </a:fld>
            <a:endParaRPr lang="en-US"/>
          </a:p>
        </p:txBody>
      </p:sp>
    </p:spTree>
    <p:extLst>
      <p:ext uri="{BB962C8B-B14F-4D97-AF65-F5344CB8AC3E}">
        <p14:creationId xmlns:p14="http://schemas.microsoft.com/office/powerpoint/2010/main" val="279209338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Update</a:t>
            </a:r>
            <a:endParaRPr lang="en-US" dirty="0"/>
          </a:p>
        </p:txBody>
      </p:sp>
      <p:sp>
        <p:nvSpPr>
          <p:cNvPr id="3" name="Text Placeholder 2"/>
          <p:cNvSpPr>
            <a:spLocks noGrp="1"/>
          </p:cNvSpPr>
          <p:nvPr>
            <p:ph type="body" sz="half" idx="1"/>
          </p:nvPr>
        </p:nvSpPr>
        <p:spPr>
          <a:xfrm>
            <a:off x="464487" y="1254466"/>
            <a:ext cx="8679513" cy="4654449"/>
          </a:xfrm>
        </p:spPr>
        <p:txBody>
          <a:bodyPr/>
          <a:lstStyle/>
          <a:p>
            <a:pPr>
              <a:spcBef>
                <a:spcPts val="1200"/>
              </a:spcBef>
            </a:pPr>
            <a:r>
              <a:rPr lang="en-US" sz="2400" dirty="0" smtClean="0"/>
              <a:t>The BOR revised their relevant policy in 2018.</a:t>
            </a:r>
          </a:p>
          <a:p>
            <a:pPr lvl="2"/>
            <a:r>
              <a:rPr lang="en-US" sz="1950" dirty="0"/>
              <a:t>An appearance of a conflict exists when a reasonable person would conclude from the circumstances that the employee’s ability to protect the public interest, or perform public duties, is compromised by a personal, financial, or business interest. </a:t>
            </a:r>
          </a:p>
          <a:p>
            <a:pPr lvl="2"/>
            <a:r>
              <a:rPr lang="en-US" sz="1950" dirty="0"/>
              <a:t>An appearance of conflict can exist </a:t>
            </a:r>
            <a:r>
              <a:rPr lang="en-US" sz="1950" dirty="0" smtClean="0"/>
              <a:t>in </a:t>
            </a:r>
            <a:r>
              <a:rPr lang="en-US" sz="1950" dirty="0"/>
              <a:t>the absence of a legal conflict of interest. </a:t>
            </a:r>
            <a:endParaRPr lang="en-US" sz="1950" dirty="0" smtClean="0"/>
          </a:p>
          <a:p>
            <a:pPr>
              <a:spcBef>
                <a:spcPts val="1200"/>
              </a:spcBef>
            </a:pPr>
            <a:r>
              <a:rPr lang="en-US" sz="2400" dirty="0" smtClean="0"/>
              <a:t>The AU policy was updated to reconcile to the new BOR policy and simplify our previous policy.</a:t>
            </a:r>
          </a:p>
          <a:p>
            <a:pPr lvl="2"/>
            <a:r>
              <a:rPr lang="en-US" sz="2000" dirty="0">
                <a:hlinkClick r:id="rId2"/>
              </a:rPr>
              <a:t>https://</a:t>
            </a:r>
            <a:r>
              <a:rPr lang="en-US" sz="2000" dirty="0" smtClean="0">
                <a:hlinkClick r:id="rId2"/>
              </a:rPr>
              <a:t>www.augusta.edu/compliance/policyinfo/policy/outside-activities-off-campus-duty.pdf</a:t>
            </a:r>
            <a:r>
              <a:rPr lang="en-US" sz="2000" dirty="0" smtClean="0"/>
              <a:t> </a:t>
            </a:r>
            <a:endParaRPr lang="en-US" sz="2400" dirty="0" smtClean="0"/>
          </a:p>
        </p:txBody>
      </p:sp>
      <p:sp>
        <p:nvSpPr>
          <p:cNvPr id="4" name="Slide Number Placeholder 3"/>
          <p:cNvSpPr>
            <a:spLocks noGrp="1"/>
          </p:cNvSpPr>
          <p:nvPr>
            <p:ph type="sldNum" sz="quarter" idx="2"/>
          </p:nvPr>
        </p:nvSpPr>
        <p:spPr/>
        <p:txBody>
          <a:bodyPr/>
          <a:lstStyle/>
          <a:p>
            <a:fld id="{F2F8B126-70E6-4326-904B-774BC06D4FD6}" type="slidenum">
              <a:rPr lang="en-US" smtClean="0"/>
              <a:t>2</a:t>
            </a:fld>
            <a:endParaRPr lang="en-US"/>
          </a:p>
        </p:txBody>
      </p:sp>
    </p:spTree>
    <p:extLst>
      <p:ext uri="{BB962C8B-B14F-4D97-AF65-F5344CB8AC3E}">
        <p14:creationId xmlns:p14="http://schemas.microsoft.com/office/powerpoint/2010/main" val="230419141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a:t>
            </a:r>
            <a:r>
              <a:rPr lang="en-US" dirty="0" err="1" smtClean="0"/>
              <a:t>OneUSG</a:t>
            </a:r>
            <a:r>
              <a:rPr lang="en-US" dirty="0" smtClean="0"/>
              <a:t> Connect Training</a:t>
            </a:r>
            <a:endParaRPr lang="en-US" dirty="0"/>
          </a:p>
        </p:txBody>
      </p:sp>
      <p:sp>
        <p:nvSpPr>
          <p:cNvPr id="3" name="Text Placeholder 2"/>
          <p:cNvSpPr>
            <a:spLocks noGrp="1"/>
          </p:cNvSpPr>
          <p:nvPr>
            <p:ph type="body" sz="half" idx="1"/>
          </p:nvPr>
        </p:nvSpPr>
        <p:spPr/>
        <p:txBody>
          <a:bodyPr/>
          <a:lstStyle/>
          <a:p>
            <a:r>
              <a:rPr lang="en-US" dirty="0" smtClean="0">
                <a:hlinkClick r:id="rId2"/>
              </a:rPr>
              <a:t>Employee Self Service Training Resources</a:t>
            </a:r>
            <a:endParaRPr lang="en-US" dirty="0"/>
          </a:p>
          <a:p>
            <a:pPr lvl="1"/>
            <a:r>
              <a:rPr lang="en-US" dirty="0" smtClean="0"/>
              <a:t>Introduction to </a:t>
            </a:r>
            <a:r>
              <a:rPr lang="en-US" dirty="0" smtClean="0">
                <a:hlinkClick r:id="rId3"/>
              </a:rPr>
              <a:t>Employee Self Service</a:t>
            </a:r>
            <a:endParaRPr lang="en-US" dirty="0" smtClean="0"/>
          </a:p>
          <a:p>
            <a:pPr lvl="1"/>
            <a:r>
              <a:rPr lang="en-US" dirty="0"/>
              <a:t>How Do I </a:t>
            </a:r>
            <a:r>
              <a:rPr lang="en-US" dirty="0">
                <a:hlinkClick r:id="rId4"/>
              </a:rPr>
              <a:t>Submit</a:t>
            </a:r>
            <a:r>
              <a:rPr lang="en-US" dirty="0"/>
              <a:t> an Absence\Leave Request?</a:t>
            </a:r>
            <a:endParaRPr lang="en-US" dirty="0" smtClean="0"/>
          </a:p>
          <a:p>
            <a:pPr lvl="1"/>
            <a:r>
              <a:rPr lang="en-US" dirty="0"/>
              <a:t>How do I </a:t>
            </a:r>
            <a:r>
              <a:rPr lang="en-US" dirty="0">
                <a:hlinkClick r:id="rId5"/>
              </a:rPr>
              <a:t>view</a:t>
            </a:r>
            <a:r>
              <a:rPr lang="en-US" dirty="0"/>
              <a:t> my submitted absence requests</a:t>
            </a:r>
            <a:r>
              <a:rPr lang="en-US" dirty="0" smtClean="0"/>
              <a:t>?</a:t>
            </a:r>
          </a:p>
          <a:p>
            <a:endParaRPr lang="en-US" dirty="0"/>
          </a:p>
          <a:p>
            <a:r>
              <a:rPr lang="en-US" dirty="0" smtClean="0"/>
              <a:t>To submit Off-Campus &amp; Telework time:</a:t>
            </a:r>
          </a:p>
        </p:txBody>
      </p:sp>
      <p:sp>
        <p:nvSpPr>
          <p:cNvPr id="4" name="Slide Number Placeholder 3"/>
          <p:cNvSpPr>
            <a:spLocks noGrp="1"/>
          </p:cNvSpPr>
          <p:nvPr>
            <p:ph type="sldNum" sz="quarter" idx="2"/>
          </p:nvPr>
        </p:nvSpPr>
        <p:spPr/>
        <p:txBody>
          <a:bodyPr/>
          <a:lstStyle/>
          <a:p>
            <a:fld id="{F2F8B126-70E6-4326-904B-774BC06D4FD6}" type="slidenum">
              <a:rPr lang="en-US" smtClean="0"/>
              <a:t>20</a:t>
            </a:fld>
            <a:endParaRPr lang="en-US"/>
          </a:p>
        </p:txBody>
      </p:sp>
      <p:pic>
        <p:nvPicPr>
          <p:cNvPr id="5" name="Picture 4"/>
          <p:cNvPicPr>
            <a:picLocks noChangeAspect="1"/>
          </p:cNvPicPr>
          <p:nvPr/>
        </p:nvPicPr>
        <p:blipFill>
          <a:blip r:embed="rId6"/>
          <a:stretch>
            <a:fillRect/>
          </a:stretch>
        </p:blipFill>
        <p:spPr>
          <a:xfrm>
            <a:off x="854322" y="3094922"/>
            <a:ext cx="3905250" cy="2019300"/>
          </a:xfrm>
          <a:prstGeom prst="rect">
            <a:avLst/>
          </a:prstGeom>
        </p:spPr>
      </p:pic>
      <p:sp>
        <p:nvSpPr>
          <p:cNvPr id="6" name="TextBox 5"/>
          <p:cNvSpPr txBox="1"/>
          <p:nvPr/>
        </p:nvSpPr>
        <p:spPr>
          <a:xfrm>
            <a:off x="6188474" y="5206840"/>
            <a:ext cx="2102881" cy="2893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hlinkClick r:id="rId7"/>
              </a:rPr>
              <a:t>http://Oneusg.augusta.edu</a:t>
            </a:r>
            <a:r>
              <a:rPr kumimoji="0" lang="en-US" sz="1400" b="0" i="0" u="none" strike="noStrike" cap="none" spc="0" normalizeH="0" baseline="0" dirty="0" smtClean="0">
                <a:ln>
                  <a:noFill/>
                </a:ln>
                <a:solidFill>
                  <a:srgbClr val="000000"/>
                </a:solidFill>
                <a:effectLst/>
                <a:uFillTx/>
                <a:latin typeface="+mj-lt"/>
                <a:ea typeface="+mj-ea"/>
                <a:cs typeface="+mj-cs"/>
                <a:sym typeface="Calibri"/>
              </a:rPr>
              <a:t> </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
        <p:nvSpPr>
          <p:cNvPr id="7" name="TextBox 6"/>
          <p:cNvSpPr txBox="1"/>
          <p:nvPr/>
        </p:nvSpPr>
        <p:spPr>
          <a:xfrm>
            <a:off x="5668940" y="4969568"/>
            <a:ext cx="3141948" cy="2893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6575" tIns="36575" rIns="36575" bIns="36575"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mj-lt"/>
                <a:ea typeface="+mj-ea"/>
                <a:cs typeface="+mj-cs"/>
                <a:sym typeface="Calibri"/>
              </a:rPr>
              <a:t>*Link to </a:t>
            </a:r>
            <a:r>
              <a:rPr kumimoji="0" lang="en-US" sz="1400" b="0" i="0" u="none" strike="noStrike" cap="none" spc="0" normalizeH="0" baseline="0" dirty="0" err="1" smtClean="0">
                <a:ln>
                  <a:noFill/>
                </a:ln>
                <a:solidFill>
                  <a:srgbClr val="000000"/>
                </a:solidFill>
                <a:effectLst/>
                <a:uFillTx/>
                <a:latin typeface="+mj-lt"/>
                <a:ea typeface="+mj-ea"/>
                <a:cs typeface="+mj-cs"/>
                <a:sym typeface="Calibri"/>
              </a:rPr>
              <a:t>OneUSG</a:t>
            </a:r>
            <a:r>
              <a:rPr kumimoji="0" lang="en-US" sz="1400" b="0" i="0" u="none" strike="noStrike" cap="none" spc="0" normalizeH="0" baseline="0" dirty="0" smtClean="0">
                <a:ln>
                  <a:noFill/>
                </a:ln>
                <a:solidFill>
                  <a:srgbClr val="000000"/>
                </a:solidFill>
                <a:effectLst/>
                <a:uFillTx/>
                <a:latin typeface="+mj-lt"/>
                <a:ea typeface="+mj-ea"/>
                <a:cs typeface="+mj-cs"/>
                <a:sym typeface="Calibri"/>
              </a:rPr>
              <a:t> Connect Employee Login</a:t>
            </a:r>
            <a:endParaRPr kumimoji="0" lang="en-US" sz="14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58137583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Statement</a:t>
            </a:r>
            <a:endParaRPr lang="en-US" dirty="0"/>
          </a:p>
        </p:txBody>
      </p:sp>
      <p:sp>
        <p:nvSpPr>
          <p:cNvPr id="3" name="Text Placeholder 2"/>
          <p:cNvSpPr>
            <a:spLocks noGrp="1"/>
          </p:cNvSpPr>
          <p:nvPr>
            <p:ph type="body" sz="half" idx="1"/>
          </p:nvPr>
        </p:nvSpPr>
        <p:spPr>
          <a:xfrm>
            <a:off x="464488" y="1254467"/>
            <a:ext cx="8244506" cy="4721460"/>
          </a:xfrm>
        </p:spPr>
        <p:txBody>
          <a:bodyPr/>
          <a:lstStyle/>
          <a:p>
            <a:r>
              <a:rPr lang="en-US" sz="2000" dirty="0" smtClean="0"/>
              <a:t>All </a:t>
            </a:r>
            <a:r>
              <a:rPr lang="en-US" sz="2000" dirty="0"/>
              <a:t>employees are encouraged to participate in professional activities; however, those activities must be consistent with the mission of AU. </a:t>
            </a:r>
            <a:endParaRPr lang="en-US" sz="2000" dirty="0" smtClean="0"/>
          </a:p>
        </p:txBody>
      </p:sp>
      <p:sp>
        <p:nvSpPr>
          <p:cNvPr id="4" name="TextBox 3"/>
          <p:cNvSpPr txBox="1"/>
          <p:nvPr/>
        </p:nvSpPr>
        <p:spPr>
          <a:xfrm>
            <a:off x="857620" y="2437672"/>
            <a:ext cx="7205725" cy="1805108"/>
          </a:xfrm>
          <a:prstGeom prst="rect">
            <a:avLst/>
          </a:prstGeom>
          <a:solidFill>
            <a:schemeClr val="bg1">
              <a:lumMod val="85000"/>
            </a:schemeClr>
          </a:solidFill>
          <a:ln w="3175"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t">
            <a:spAutoFit/>
          </a:bodyPr>
          <a:lstStyle/>
          <a:p>
            <a:pPr marL="742950" lvl="1" indent="-285750">
              <a:lnSpc>
                <a:spcPct val="125000"/>
              </a:lnSpc>
              <a:buFont typeface="Wingdings" panose="05000000000000000000" pitchFamily="2" charset="2"/>
              <a:buChar char="ü"/>
            </a:pPr>
            <a:r>
              <a:rPr lang="en-US" dirty="0" smtClean="0"/>
              <a:t>An </a:t>
            </a:r>
            <a:r>
              <a:rPr lang="en-US" dirty="0"/>
              <a:t>AU employee shall not engage in any occupation, pursuit, or endeavor which will interfere with the </a:t>
            </a:r>
            <a:r>
              <a:rPr lang="en-US" b="1" u="sng" dirty="0"/>
              <a:t>regular and punctual discharge of official duties</a:t>
            </a:r>
            <a:r>
              <a:rPr lang="en-US" dirty="0"/>
              <a:t>. </a:t>
            </a:r>
            <a:endParaRPr lang="en-US" dirty="0" smtClean="0"/>
          </a:p>
          <a:p>
            <a:pPr marL="742950" lvl="1" indent="-285750">
              <a:lnSpc>
                <a:spcPct val="125000"/>
              </a:lnSpc>
              <a:buFont typeface="Wingdings" panose="05000000000000000000" pitchFamily="2" charset="2"/>
              <a:buChar char="ü"/>
            </a:pPr>
            <a:r>
              <a:rPr lang="en-US" dirty="0" smtClean="0"/>
              <a:t>The focus is on </a:t>
            </a:r>
            <a:r>
              <a:rPr lang="en-US" b="1" u="sng" dirty="0" smtClean="0"/>
              <a:t>disclosure</a:t>
            </a:r>
            <a:r>
              <a:rPr lang="en-US" dirty="0" smtClean="0"/>
              <a:t> to enable actual or apparent conflicts to be managed.</a:t>
            </a:r>
          </a:p>
        </p:txBody>
      </p:sp>
      <p:sp>
        <p:nvSpPr>
          <p:cNvPr id="5" name="Slide Number Placeholder 4"/>
          <p:cNvSpPr>
            <a:spLocks noGrp="1"/>
          </p:cNvSpPr>
          <p:nvPr>
            <p:ph type="sldNum" sz="quarter" idx="2"/>
          </p:nvPr>
        </p:nvSpPr>
        <p:spPr/>
        <p:txBody>
          <a:bodyPr/>
          <a:lstStyle/>
          <a:p>
            <a:fld id="{F2F8B126-70E6-4326-904B-774BC06D4FD6}" type="slidenum">
              <a:rPr lang="en-US" smtClean="0"/>
              <a:t>3</a:t>
            </a:fld>
            <a:endParaRPr lang="en-US"/>
          </a:p>
        </p:txBody>
      </p:sp>
    </p:spTree>
    <p:extLst>
      <p:ext uri="{BB962C8B-B14F-4D97-AF65-F5344CB8AC3E}">
        <p14:creationId xmlns:p14="http://schemas.microsoft.com/office/powerpoint/2010/main" val="403638011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Statement</a:t>
            </a:r>
            <a:endParaRPr lang="en-US" dirty="0"/>
          </a:p>
        </p:txBody>
      </p:sp>
      <p:sp>
        <p:nvSpPr>
          <p:cNvPr id="3" name="Text Placeholder 2"/>
          <p:cNvSpPr>
            <a:spLocks noGrp="1"/>
          </p:cNvSpPr>
          <p:nvPr>
            <p:ph type="body" sz="half" idx="1"/>
          </p:nvPr>
        </p:nvSpPr>
        <p:spPr>
          <a:xfrm>
            <a:off x="464488" y="1254467"/>
            <a:ext cx="8244506" cy="4721460"/>
          </a:xfrm>
        </p:spPr>
        <p:txBody>
          <a:bodyPr/>
          <a:lstStyle/>
          <a:p>
            <a:r>
              <a:rPr lang="en-US" dirty="0" smtClean="0"/>
              <a:t>It </a:t>
            </a:r>
            <a:r>
              <a:rPr lang="en-US" dirty="0"/>
              <a:t>is the </a:t>
            </a:r>
            <a:r>
              <a:rPr lang="en-US" b="1" u="sng" dirty="0"/>
              <a:t>employee’s responsibility </a:t>
            </a:r>
            <a:r>
              <a:rPr lang="en-US" dirty="0"/>
              <a:t>to ensure that any other employment or outside activity </a:t>
            </a:r>
            <a:r>
              <a:rPr lang="en-US" dirty="0" smtClean="0"/>
              <a:t>is: </a:t>
            </a:r>
          </a:p>
          <a:p>
            <a:endParaRPr lang="en-US" dirty="0"/>
          </a:p>
        </p:txBody>
      </p:sp>
      <p:sp>
        <p:nvSpPr>
          <p:cNvPr id="4" name="TextBox 3"/>
          <p:cNvSpPr txBox="1"/>
          <p:nvPr/>
        </p:nvSpPr>
        <p:spPr>
          <a:xfrm>
            <a:off x="857620" y="2437672"/>
            <a:ext cx="7205725" cy="3267046"/>
          </a:xfrm>
          <a:prstGeom prst="rect">
            <a:avLst/>
          </a:prstGeom>
          <a:solidFill>
            <a:schemeClr val="bg1">
              <a:lumMod val="85000"/>
            </a:schemeClr>
          </a:solidFill>
          <a:ln w="3175"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t">
            <a:spAutoFit/>
          </a:bodyPr>
          <a:lstStyle/>
          <a:p>
            <a:pPr marL="742950" lvl="1" indent="-285750">
              <a:lnSpc>
                <a:spcPct val="125000"/>
              </a:lnSpc>
              <a:buFont typeface="Wingdings" panose="05000000000000000000" pitchFamily="2" charset="2"/>
              <a:buChar char="ü"/>
            </a:pPr>
            <a:r>
              <a:rPr lang="en-US" dirty="0" smtClean="0"/>
              <a:t>approved </a:t>
            </a:r>
            <a:r>
              <a:rPr lang="en-US" dirty="0"/>
              <a:t>in </a:t>
            </a:r>
            <a:r>
              <a:rPr lang="en-US" dirty="0" smtClean="0"/>
              <a:t>advance (if it is compensated)</a:t>
            </a:r>
            <a:endParaRPr lang="en-US" dirty="0"/>
          </a:p>
          <a:p>
            <a:pPr marL="742950" lvl="1" indent="-285750">
              <a:lnSpc>
                <a:spcPct val="125000"/>
              </a:lnSpc>
              <a:buFont typeface="Wingdings" panose="05000000000000000000" pitchFamily="2" charset="2"/>
              <a:buChar char="ü"/>
            </a:pPr>
            <a:r>
              <a:rPr lang="en-US" dirty="0"/>
              <a:t>managed </a:t>
            </a:r>
            <a:r>
              <a:rPr lang="en-US" dirty="0" smtClean="0"/>
              <a:t>appropriately</a:t>
            </a:r>
            <a:endParaRPr lang="en-US" dirty="0"/>
          </a:p>
          <a:p>
            <a:pPr marL="742950" lvl="1" indent="-285750">
              <a:lnSpc>
                <a:spcPct val="125000"/>
              </a:lnSpc>
              <a:buFont typeface="Wingdings" panose="05000000000000000000" pitchFamily="2" charset="2"/>
              <a:buChar char="ü"/>
            </a:pPr>
            <a:r>
              <a:rPr lang="en-US" dirty="0"/>
              <a:t>carefully limited so that it is compatible with the individual’s professional </a:t>
            </a:r>
            <a:r>
              <a:rPr lang="en-US" dirty="0" smtClean="0"/>
              <a:t>status </a:t>
            </a:r>
            <a:endParaRPr lang="en-US" dirty="0"/>
          </a:p>
          <a:p>
            <a:pPr marL="742950" lvl="1" indent="-285750">
              <a:lnSpc>
                <a:spcPct val="125000"/>
              </a:lnSpc>
              <a:buFont typeface="Wingdings" panose="05000000000000000000" pitchFamily="2" charset="2"/>
              <a:buChar char="ü"/>
            </a:pPr>
            <a:r>
              <a:rPr lang="en-US" dirty="0"/>
              <a:t>creates no conflict of interest with the </a:t>
            </a:r>
            <a:r>
              <a:rPr lang="en-US" dirty="0" smtClean="0"/>
              <a:t>university</a:t>
            </a:r>
            <a:endParaRPr lang="en-US" dirty="0"/>
          </a:p>
          <a:p>
            <a:pPr marL="742950" lvl="1" indent="-285750">
              <a:lnSpc>
                <a:spcPct val="125000"/>
              </a:lnSpc>
              <a:buFont typeface="Wingdings" panose="05000000000000000000" pitchFamily="2" charset="2"/>
              <a:buChar char="ü"/>
            </a:pPr>
            <a:r>
              <a:rPr lang="en-US" dirty="0"/>
              <a:t>does not conflict with scheduled university </a:t>
            </a:r>
            <a:r>
              <a:rPr lang="en-US" dirty="0" smtClean="0"/>
              <a:t>duties</a:t>
            </a:r>
            <a:endParaRPr lang="en-US" dirty="0"/>
          </a:p>
          <a:p>
            <a:pPr marL="742950" lvl="1" indent="-285750">
              <a:lnSpc>
                <a:spcPct val="125000"/>
              </a:lnSpc>
              <a:buFont typeface="Wingdings" panose="05000000000000000000" pitchFamily="2" charset="2"/>
              <a:buChar char="ü"/>
            </a:pPr>
            <a:r>
              <a:rPr lang="en-US" dirty="0"/>
              <a:t>does not </a:t>
            </a:r>
            <a:r>
              <a:rPr lang="en-US" dirty="0" smtClean="0"/>
              <a:t>infringe </a:t>
            </a:r>
            <a:r>
              <a:rPr lang="en-US" dirty="0"/>
              <a:t>on the professional effort committed to the university.</a:t>
            </a:r>
          </a:p>
          <a:p>
            <a:pPr marL="0" marR="0" indent="0" algn="l" defTabSz="1300480" rtl="0" fontAlgn="auto" latinLnBrk="0" hangingPunct="0">
              <a:lnSpc>
                <a:spcPct val="125000"/>
              </a:lnSpc>
              <a:spcBef>
                <a:spcPts val="0"/>
              </a:spcBef>
              <a:spcAft>
                <a:spcPts val="0"/>
              </a:spcAft>
              <a:buClrTx/>
              <a:buSzTx/>
              <a:buFontTx/>
              <a:buNone/>
              <a:tabLst/>
            </a:pPr>
            <a:endParaRPr kumimoji="0" lang="en-US" sz="2200" b="0" i="0" u="none" strike="noStrike" cap="none" spc="0" normalizeH="0" baseline="0" dirty="0">
              <a:ln>
                <a:noFill/>
              </a:ln>
              <a:solidFill>
                <a:srgbClr val="000000"/>
              </a:solidFill>
              <a:effectLst/>
              <a:uFillTx/>
              <a:latin typeface="+mj-lt"/>
              <a:ea typeface="+mj-ea"/>
              <a:cs typeface="+mj-cs"/>
              <a:sym typeface="Calibri"/>
            </a:endParaRPr>
          </a:p>
        </p:txBody>
      </p:sp>
      <p:sp>
        <p:nvSpPr>
          <p:cNvPr id="5" name="Slide Number Placeholder 4"/>
          <p:cNvSpPr>
            <a:spLocks noGrp="1"/>
          </p:cNvSpPr>
          <p:nvPr>
            <p:ph type="sldNum" sz="quarter" idx="2"/>
          </p:nvPr>
        </p:nvSpPr>
        <p:spPr/>
        <p:txBody>
          <a:bodyPr/>
          <a:lstStyle/>
          <a:p>
            <a:fld id="{F2F8B126-70E6-4326-904B-774BC06D4FD6}" type="slidenum">
              <a:rPr lang="en-US" smtClean="0"/>
              <a:t>4</a:t>
            </a:fld>
            <a:endParaRPr lang="en-US"/>
          </a:p>
        </p:txBody>
      </p:sp>
    </p:spTree>
    <p:extLst>
      <p:ext uri="{BB962C8B-B14F-4D97-AF65-F5344CB8AC3E}">
        <p14:creationId xmlns:p14="http://schemas.microsoft.com/office/powerpoint/2010/main" val="227282302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Responsibilities</a:t>
            </a:r>
            <a:endParaRPr lang="en-US" dirty="0"/>
          </a:p>
        </p:txBody>
      </p:sp>
      <p:sp>
        <p:nvSpPr>
          <p:cNvPr id="3" name="Text Placeholder 2"/>
          <p:cNvSpPr>
            <a:spLocks noGrp="1"/>
          </p:cNvSpPr>
          <p:nvPr>
            <p:ph type="body" sz="half" idx="1"/>
          </p:nvPr>
        </p:nvSpPr>
        <p:spPr>
          <a:xfrm>
            <a:off x="464488" y="1254467"/>
            <a:ext cx="6291912" cy="4758406"/>
          </a:xfrm>
        </p:spPr>
        <p:txBody>
          <a:bodyPr/>
          <a:lstStyle/>
          <a:p>
            <a:r>
              <a:rPr lang="en-US" sz="2400" b="1" u="sng" dirty="0" smtClean="0"/>
              <a:t>Prior </a:t>
            </a:r>
            <a:r>
              <a:rPr lang="en-US" sz="2400" b="1" u="sng" dirty="0"/>
              <a:t>to engaging </a:t>
            </a:r>
            <a:r>
              <a:rPr lang="en-US" sz="2400" dirty="0"/>
              <a:t>in </a:t>
            </a:r>
            <a:r>
              <a:rPr lang="en-US" sz="2400"/>
              <a:t>compensated </a:t>
            </a:r>
            <a:r>
              <a:rPr lang="en-US" sz="2400" smtClean="0"/>
              <a:t>activities, the </a:t>
            </a:r>
            <a:r>
              <a:rPr lang="en-US" sz="2400" dirty="0"/>
              <a:t>employee </a:t>
            </a:r>
            <a:r>
              <a:rPr lang="en-US" sz="2400" b="1" u="sng" dirty="0"/>
              <a:t>shall report and obtain approval </a:t>
            </a:r>
            <a:r>
              <a:rPr lang="en-US" sz="2400" dirty="0"/>
              <a:t>through the Request for </a:t>
            </a:r>
            <a:r>
              <a:rPr lang="en-US" sz="2400"/>
              <a:t>Approval </a:t>
            </a:r>
            <a:r>
              <a:rPr lang="en-US" sz="2400" smtClean="0"/>
              <a:t>process.</a:t>
            </a:r>
            <a:endParaRPr lang="en-US" sz="2400" dirty="0" smtClean="0"/>
          </a:p>
          <a:p>
            <a:endParaRPr lang="en-US" sz="2400" dirty="0" smtClean="0"/>
          </a:p>
          <a:p>
            <a:r>
              <a:rPr lang="en-US" sz="2400" dirty="0" smtClean="0"/>
              <a:t>All </a:t>
            </a:r>
            <a:r>
              <a:rPr lang="en-US" sz="2400" dirty="0"/>
              <a:t>Augusta University employees are </a:t>
            </a:r>
            <a:r>
              <a:rPr lang="en-US" sz="2400" b="1" u="sng" dirty="0"/>
              <a:t>expected to record absences from work</a:t>
            </a:r>
            <a:r>
              <a:rPr lang="en-US" sz="2400" dirty="0"/>
              <a:t>, including those approved through this policy, through the institution’s time reporting system.  </a:t>
            </a:r>
          </a:p>
        </p:txBody>
      </p:sp>
      <p:pic>
        <p:nvPicPr>
          <p:cNvPr id="2054" name="Picture 6" descr="Image result for spe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8432" y="215385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2"/>
          </p:nvPr>
        </p:nvSpPr>
        <p:spPr/>
        <p:txBody>
          <a:bodyPr/>
          <a:lstStyle/>
          <a:p>
            <a:fld id="{F2F8B126-70E6-4326-904B-774BC06D4FD6}" type="slidenum">
              <a:rPr lang="en-US" smtClean="0"/>
              <a:t>5</a:t>
            </a:fld>
            <a:endParaRPr lang="en-US"/>
          </a:p>
        </p:txBody>
      </p:sp>
    </p:spTree>
    <p:extLst>
      <p:ext uri="{BB962C8B-B14F-4D97-AF65-F5344CB8AC3E}">
        <p14:creationId xmlns:p14="http://schemas.microsoft.com/office/powerpoint/2010/main" val="238153721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 Responsibilities</a:t>
            </a:r>
            <a:endParaRPr lang="en-US" dirty="0"/>
          </a:p>
        </p:txBody>
      </p:sp>
      <p:sp>
        <p:nvSpPr>
          <p:cNvPr id="3" name="Text Placeholder 2"/>
          <p:cNvSpPr>
            <a:spLocks noGrp="1"/>
          </p:cNvSpPr>
          <p:nvPr>
            <p:ph type="body" sz="half" idx="1"/>
          </p:nvPr>
        </p:nvSpPr>
        <p:spPr>
          <a:xfrm>
            <a:off x="464488" y="1254467"/>
            <a:ext cx="8244506" cy="4712224"/>
          </a:xfrm>
        </p:spPr>
        <p:txBody>
          <a:bodyPr/>
          <a:lstStyle/>
          <a:p>
            <a:r>
              <a:rPr lang="en-US" sz="2000" dirty="0"/>
              <a:t>Whether an employee participates in an Outside </a:t>
            </a:r>
            <a:r>
              <a:rPr lang="en-US" sz="2000" dirty="0" smtClean="0"/>
              <a:t>Activity or Off Campus activity </a:t>
            </a:r>
            <a:r>
              <a:rPr lang="en-US" sz="2000" b="1" u="sng" dirty="0" smtClean="0"/>
              <a:t>during work hours</a:t>
            </a:r>
            <a:r>
              <a:rPr lang="en-US" sz="2000" dirty="0" smtClean="0"/>
              <a:t> is </a:t>
            </a:r>
            <a:r>
              <a:rPr lang="en-US" sz="2000" dirty="0"/>
              <a:t>at the discretion of the supervisor whose responsibility is to ensure that the unit is able to meet its mission, and the activity is beneficial to AU.  </a:t>
            </a:r>
            <a:endParaRPr lang="en-US" sz="2000" dirty="0" smtClean="0"/>
          </a:p>
        </p:txBody>
      </p:sp>
      <p:pic>
        <p:nvPicPr>
          <p:cNvPr id="1026" name="Picture 2" descr="Image result for bal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141" y="2937440"/>
            <a:ext cx="2638425" cy="1733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8457" y="2684012"/>
            <a:ext cx="4194629" cy="2782298"/>
          </a:xfrm>
          <a:prstGeom prst="rect">
            <a:avLst/>
          </a:prstGeom>
          <a:solidFill>
            <a:schemeClr val="bg1">
              <a:lumMod val="85000"/>
            </a:schemeClr>
          </a:solidFill>
          <a:ln w="3175"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t">
            <a:spAutoFit/>
          </a:bodyPr>
          <a:lstStyle/>
          <a:p>
            <a:r>
              <a:rPr lang="en-US" sz="1600" dirty="0"/>
              <a:t>Supervisors have a responsibility </a:t>
            </a:r>
            <a:r>
              <a:rPr lang="en-US" sz="1600" dirty="0" smtClean="0"/>
              <a:t>to: </a:t>
            </a:r>
          </a:p>
          <a:p>
            <a:pPr marL="285750" indent="-285750">
              <a:buFont typeface="Wingdings" panose="05000000000000000000" pitchFamily="2" charset="2"/>
              <a:buChar char="ü"/>
            </a:pPr>
            <a:r>
              <a:rPr lang="en-US" sz="1600" dirty="0" smtClean="0"/>
              <a:t>remain </a:t>
            </a:r>
            <a:r>
              <a:rPr lang="en-US" sz="1600" dirty="0"/>
              <a:t>informed of the professional and outside activities of their employees, </a:t>
            </a:r>
            <a:endParaRPr lang="en-US" sz="1600" dirty="0" smtClean="0"/>
          </a:p>
          <a:p>
            <a:pPr marL="285750" indent="-285750">
              <a:buFont typeface="Wingdings" panose="05000000000000000000" pitchFamily="2" charset="2"/>
              <a:buChar char="ü"/>
            </a:pPr>
            <a:r>
              <a:rPr lang="en-US" sz="1600" dirty="0" smtClean="0"/>
              <a:t>encourage </a:t>
            </a:r>
            <a:r>
              <a:rPr lang="en-US" sz="1600" dirty="0"/>
              <a:t>such activities when they are consistent with AU policies, and </a:t>
            </a:r>
            <a:endParaRPr lang="en-US" sz="1600" dirty="0" smtClean="0"/>
          </a:p>
          <a:p>
            <a:pPr marL="285750" indent="-285750">
              <a:buFont typeface="Wingdings" panose="05000000000000000000" pitchFamily="2" charset="2"/>
              <a:buChar char="ü"/>
            </a:pPr>
            <a:r>
              <a:rPr lang="en-US" sz="1600" dirty="0" smtClean="0"/>
              <a:t>advise </a:t>
            </a:r>
            <a:r>
              <a:rPr lang="en-US" sz="1600" dirty="0"/>
              <a:t>them of involvement in activities that might jeopardize their career development, interfere with the individual’s primary responsibilities, or hinder the achievement of excellence in academic or research programs</a:t>
            </a:r>
            <a:r>
              <a:rPr lang="en-US" sz="1600" dirty="0" smtClean="0"/>
              <a:t>.</a:t>
            </a:r>
          </a:p>
        </p:txBody>
      </p:sp>
      <p:sp>
        <p:nvSpPr>
          <p:cNvPr id="6" name="TextBox 5"/>
          <p:cNvSpPr txBox="1"/>
          <p:nvPr/>
        </p:nvSpPr>
        <p:spPr>
          <a:xfrm>
            <a:off x="5413830" y="5028071"/>
            <a:ext cx="3310072" cy="812528"/>
          </a:xfrm>
          <a:prstGeom prst="rect">
            <a:avLst/>
          </a:prstGeom>
          <a:solidFill>
            <a:schemeClr val="bg1">
              <a:lumMod val="85000"/>
            </a:schemeClr>
          </a:solidFill>
          <a:ln w="3175"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t">
            <a:spAutoFit/>
          </a:bodyPr>
          <a:lstStyle/>
          <a:p>
            <a:pPr algn="ctr"/>
            <a:r>
              <a:rPr lang="en-US" sz="1600" i="1" dirty="0" smtClean="0"/>
              <a:t>“</a:t>
            </a:r>
            <a:r>
              <a:rPr lang="en-US" sz="1600" i="1" dirty="0"/>
              <a:t>How will the individual’s participation in the activity benefit our university or your college?” </a:t>
            </a:r>
          </a:p>
        </p:txBody>
      </p:sp>
      <p:sp>
        <p:nvSpPr>
          <p:cNvPr id="5" name="Slide Number Placeholder 4"/>
          <p:cNvSpPr>
            <a:spLocks noGrp="1"/>
          </p:cNvSpPr>
          <p:nvPr>
            <p:ph type="sldNum" sz="quarter" idx="2"/>
          </p:nvPr>
        </p:nvSpPr>
        <p:spPr/>
        <p:txBody>
          <a:bodyPr/>
          <a:lstStyle/>
          <a:p>
            <a:fld id="{F2F8B126-70E6-4326-904B-774BC06D4FD6}" type="slidenum">
              <a:rPr lang="en-US" smtClean="0"/>
              <a:t>6</a:t>
            </a:fld>
            <a:endParaRPr lang="en-US"/>
          </a:p>
        </p:txBody>
      </p:sp>
    </p:spTree>
    <p:extLst>
      <p:ext uri="{BB962C8B-B14F-4D97-AF65-F5344CB8AC3E}">
        <p14:creationId xmlns:p14="http://schemas.microsoft.com/office/powerpoint/2010/main" val="417225804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Limitations on Use:  </a:t>
            </a:r>
          </a:p>
        </p:txBody>
      </p:sp>
      <p:sp>
        <p:nvSpPr>
          <p:cNvPr id="3" name="Text Placeholder 2"/>
          <p:cNvSpPr>
            <a:spLocks noGrp="1"/>
          </p:cNvSpPr>
          <p:nvPr>
            <p:ph type="body" sz="half" idx="1"/>
          </p:nvPr>
        </p:nvSpPr>
        <p:spPr>
          <a:xfrm>
            <a:off x="464489" y="1254466"/>
            <a:ext cx="4158312" cy="4795351"/>
          </a:xfrm>
        </p:spPr>
        <p:txBody>
          <a:bodyPr/>
          <a:lstStyle/>
          <a:p>
            <a:r>
              <a:rPr lang="en-US" dirty="0" smtClean="0"/>
              <a:t>AU </a:t>
            </a:r>
            <a:r>
              <a:rPr lang="en-US" dirty="0"/>
              <a:t>limits the number of days permitted for Outside Activities and Off Campus duty separately, and collectively.  </a:t>
            </a:r>
          </a:p>
          <a:p>
            <a:pPr lvl="1"/>
            <a:r>
              <a:rPr lang="en-US" sz="1600" dirty="0" smtClean="0"/>
              <a:t>Any </a:t>
            </a:r>
            <a:r>
              <a:rPr lang="en-US" sz="1600" dirty="0"/>
              <a:t>part-time exempt employee, including faculty on a fiscal year contract, may be approved for a pro-rated proportion of the above limits.</a:t>
            </a:r>
          </a:p>
          <a:p>
            <a:pPr lvl="1"/>
            <a:r>
              <a:rPr lang="en-US" sz="1600" dirty="0" smtClean="0"/>
              <a:t>This </a:t>
            </a:r>
            <a:r>
              <a:rPr lang="en-US" sz="1600" dirty="0"/>
              <a:t>policy does not apply to part-time faculty employed on a term by term basis.</a:t>
            </a:r>
          </a:p>
          <a:p>
            <a:pPr lvl="0"/>
            <a:r>
              <a:rPr lang="en-US" dirty="0"/>
              <a:t>Exceptions to these limitations must be approved in advance by the respective </a:t>
            </a:r>
            <a:r>
              <a:rPr lang="en-US" dirty="0" smtClean="0"/>
              <a:t>Dean or Vice President.</a:t>
            </a:r>
            <a:endParaRPr lang="en-US" dirty="0"/>
          </a:p>
          <a:p>
            <a:endParaRPr lang="en-US" dirty="0"/>
          </a:p>
        </p:txBody>
      </p:sp>
      <p:sp>
        <p:nvSpPr>
          <p:cNvPr id="4" name="TextBox 3"/>
          <p:cNvSpPr txBox="1"/>
          <p:nvPr/>
        </p:nvSpPr>
        <p:spPr>
          <a:xfrm>
            <a:off x="4718186" y="892629"/>
            <a:ext cx="4267201" cy="4936734"/>
          </a:xfrm>
          <a:prstGeom prst="rect">
            <a:avLst/>
          </a:prstGeom>
          <a:solidFill>
            <a:schemeClr val="bg1">
              <a:lumMod val="85000"/>
            </a:schemeClr>
          </a:solidFill>
          <a:ln w="3175"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36575" tIns="36575" rIns="36575" bIns="36575" numCol="1" spcCol="38100" rtlCol="0" anchor="t">
            <a:spAutoFit/>
          </a:bodyPr>
          <a:lstStyle/>
          <a:p>
            <a:pPr marL="0" marR="0" indent="0" algn="ctr" defTabSz="1300480" rtl="0" fontAlgn="auto" latinLnBrk="0" hangingPunct="0">
              <a:lnSpc>
                <a:spcPct val="100000"/>
              </a:lnSpc>
              <a:spcBef>
                <a:spcPts val="0"/>
              </a:spcBef>
              <a:spcAft>
                <a:spcPts val="0"/>
              </a:spcAft>
              <a:buClrTx/>
              <a:buSzTx/>
              <a:buFontTx/>
              <a:buNone/>
              <a:tabLst/>
            </a:pPr>
            <a:r>
              <a:rPr kumimoji="0" lang="en-US" sz="2200" b="0" i="0" u="sng" strike="noStrike" cap="none" spc="0" normalizeH="0" baseline="0" dirty="0" smtClean="0">
                <a:ln>
                  <a:noFill/>
                </a:ln>
                <a:solidFill>
                  <a:srgbClr val="000000"/>
                </a:solidFill>
                <a:effectLst/>
                <a:uFillTx/>
                <a:latin typeface="+mj-lt"/>
                <a:ea typeface="+mj-ea"/>
                <a:cs typeface="+mj-cs"/>
                <a:sym typeface="Calibri"/>
              </a:rPr>
              <a:t># of Days Permissible </a:t>
            </a:r>
          </a:p>
          <a:p>
            <a:pPr marL="0" marR="0" indent="0" defTabSz="1300480" rtl="0" fontAlgn="auto" latinLnBrk="0" hangingPunct="0">
              <a:lnSpc>
                <a:spcPct val="100000"/>
              </a:lnSpc>
              <a:spcBef>
                <a:spcPts val="0"/>
              </a:spcBef>
              <a:spcAft>
                <a:spcPts val="0"/>
              </a:spcAft>
              <a:buClrTx/>
              <a:buSzTx/>
              <a:buFontTx/>
              <a:buNone/>
              <a:tabLst/>
            </a:pPr>
            <a:r>
              <a:rPr kumimoji="0" lang="en-US" sz="2200" b="0" i="0" strike="noStrike" cap="none" spc="0" normalizeH="0" baseline="0" dirty="0" smtClean="0">
                <a:ln>
                  <a:noFill/>
                </a:ln>
                <a:solidFill>
                  <a:srgbClr val="000000"/>
                </a:solidFill>
                <a:effectLst/>
                <a:uFillTx/>
                <a:latin typeface="+mj-lt"/>
                <a:ea typeface="+mj-ea"/>
                <a:cs typeface="+mj-cs"/>
                <a:sym typeface="Calibri"/>
              </a:rPr>
              <a:t>Full-Time:</a:t>
            </a:r>
            <a:r>
              <a:rPr kumimoji="0" lang="en-US" sz="2200" b="0" i="0" strike="noStrike" cap="none" spc="0" normalizeH="0" dirty="0" smtClean="0">
                <a:ln>
                  <a:noFill/>
                </a:ln>
                <a:solidFill>
                  <a:srgbClr val="000000"/>
                </a:solidFill>
                <a:effectLst/>
                <a:uFillTx/>
                <a:latin typeface="+mj-lt"/>
                <a:ea typeface="+mj-ea"/>
                <a:cs typeface="+mj-cs"/>
                <a:sym typeface="Calibri"/>
              </a:rPr>
              <a:t> </a:t>
            </a:r>
            <a:r>
              <a:rPr kumimoji="0" lang="en-US" sz="2200" b="0" i="0" strike="noStrike" cap="none" spc="0" normalizeH="0" baseline="0" dirty="0" smtClean="0">
                <a:ln>
                  <a:noFill/>
                </a:ln>
                <a:solidFill>
                  <a:srgbClr val="000000"/>
                </a:solidFill>
                <a:effectLst/>
                <a:uFillTx/>
                <a:latin typeface="+mj-lt"/>
                <a:ea typeface="+mj-ea"/>
                <a:cs typeface="+mj-cs"/>
                <a:sym typeface="Calibri"/>
              </a:rPr>
              <a:t>Fiscal Year Contract</a:t>
            </a:r>
          </a:p>
          <a:p>
            <a:pPr marL="0" marR="0" indent="0" algn="ctr" defTabSz="1300480" rtl="0" fontAlgn="auto" latinLnBrk="0" hangingPunct="0">
              <a:lnSpc>
                <a:spcPct val="100000"/>
              </a:lnSpc>
              <a:spcBef>
                <a:spcPts val="0"/>
              </a:spcBef>
              <a:spcAft>
                <a:spcPts val="0"/>
              </a:spcAft>
              <a:buClrTx/>
              <a:buSzTx/>
              <a:buFontTx/>
              <a:buNone/>
              <a:tabLst/>
            </a:pPr>
            <a:r>
              <a:rPr lang="en-US" sz="2000" dirty="0" smtClean="0">
                <a:solidFill>
                  <a:srgbClr val="000000"/>
                </a:solidFill>
                <a:latin typeface="+mj-lt"/>
                <a:ea typeface="+mj-ea"/>
                <a:cs typeface="+mj-cs"/>
                <a:sym typeface="Calibri"/>
              </a:rPr>
              <a:t>Outside Activities - 20 days</a:t>
            </a:r>
          </a:p>
          <a:p>
            <a:pPr marL="0" marR="0" indent="0" algn="ctr" defTabSz="1300480" rtl="0" fontAlgn="auto" latinLnBrk="0" hangingPunct="0">
              <a:lnSpc>
                <a:spcPct val="100000"/>
              </a:lnSpc>
              <a:spcBef>
                <a:spcPts val="0"/>
              </a:spcBef>
              <a:spcAft>
                <a:spcPts val="0"/>
              </a:spcAft>
              <a:buClrTx/>
              <a:buSzTx/>
              <a:buFontTx/>
              <a:buNone/>
              <a:tabLst/>
            </a:pPr>
            <a:r>
              <a:rPr lang="en-US" sz="2000" dirty="0" smtClean="0">
                <a:solidFill>
                  <a:srgbClr val="000000"/>
                </a:solidFill>
                <a:latin typeface="+mj-lt"/>
                <a:ea typeface="+mj-ea"/>
                <a:cs typeface="+mj-cs"/>
                <a:sym typeface="Calibri"/>
              </a:rPr>
              <a:t>or</a:t>
            </a:r>
          </a:p>
          <a:p>
            <a:pPr marL="0" marR="0" indent="0" algn="ctr" defTabSz="130048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Tx/>
                <a:latin typeface="+mj-lt"/>
                <a:ea typeface="+mj-ea"/>
                <a:cs typeface="+mj-cs"/>
                <a:sym typeface="Calibri"/>
              </a:rPr>
              <a:t>Off Campus Duty - 20 days </a:t>
            </a:r>
          </a:p>
          <a:p>
            <a:pPr marL="0" marR="0" indent="0" algn="ctr" defTabSz="130048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0000"/>
                </a:solidFill>
                <a:effectLst/>
                <a:uFillTx/>
                <a:latin typeface="+mj-lt"/>
                <a:ea typeface="+mj-ea"/>
                <a:cs typeface="+mj-cs"/>
                <a:sym typeface="Calibri"/>
              </a:rPr>
              <a:t>or</a:t>
            </a:r>
          </a:p>
          <a:p>
            <a:pPr marL="0" marR="0" indent="0" algn="ctr" defTabSz="1300480" rtl="0" fontAlgn="auto" latinLnBrk="0" hangingPunct="0">
              <a:lnSpc>
                <a:spcPct val="100000"/>
              </a:lnSpc>
              <a:spcBef>
                <a:spcPts val="0"/>
              </a:spcBef>
              <a:spcAft>
                <a:spcPts val="0"/>
              </a:spcAft>
              <a:buClrTx/>
              <a:buSzTx/>
              <a:buFontTx/>
              <a:buNone/>
              <a:tabLst/>
            </a:pPr>
            <a:r>
              <a:rPr lang="en-US" sz="2000" dirty="0" smtClean="0">
                <a:solidFill>
                  <a:srgbClr val="000000"/>
                </a:solidFill>
                <a:latin typeface="+mj-lt"/>
                <a:ea typeface="+mj-ea"/>
                <a:cs typeface="+mj-cs"/>
                <a:sym typeface="Calibri"/>
              </a:rPr>
              <a:t>30 days cumulative</a:t>
            </a:r>
          </a:p>
          <a:p>
            <a:pPr marL="0" marR="0" indent="0" algn="ctr" defTabSz="130048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mj-lt"/>
              <a:ea typeface="+mj-ea"/>
              <a:cs typeface="+mj-cs"/>
              <a:sym typeface="Calibri"/>
            </a:endParaRPr>
          </a:p>
          <a:p>
            <a:pPr defTabSz="1300480" hangingPunct="0"/>
            <a:r>
              <a:rPr lang="en-US" sz="2200" dirty="0" smtClean="0">
                <a:solidFill>
                  <a:srgbClr val="000000"/>
                </a:solidFill>
                <a:latin typeface="+mj-lt"/>
                <a:ea typeface="+mj-ea"/>
                <a:cs typeface="+mj-cs"/>
                <a:sym typeface="Calibri"/>
              </a:rPr>
              <a:t>Full-Time:  Academic Year Contract</a:t>
            </a:r>
            <a:endParaRPr lang="en-US" sz="2200" dirty="0">
              <a:solidFill>
                <a:srgbClr val="000000"/>
              </a:solidFill>
              <a:latin typeface="+mj-lt"/>
              <a:ea typeface="+mj-ea"/>
              <a:cs typeface="+mj-cs"/>
              <a:sym typeface="Calibri"/>
            </a:endParaRPr>
          </a:p>
          <a:p>
            <a:pPr algn="ctr" defTabSz="1300480" hangingPunct="0"/>
            <a:r>
              <a:rPr lang="en-US" sz="2200" dirty="0">
                <a:solidFill>
                  <a:srgbClr val="000000"/>
                </a:solidFill>
                <a:latin typeface="+mj-lt"/>
                <a:ea typeface="+mj-ea"/>
                <a:cs typeface="+mj-cs"/>
                <a:sym typeface="Calibri"/>
              </a:rPr>
              <a:t>Outside Activities - </a:t>
            </a:r>
            <a:r>
              <a:rPr lang="en-US" sz="2200" dirty="0" smtClean="0">
                <a:solidFill>
                  <a:srgbClr val="000000"/>
                </a:solidFill>
                <a:latin typeface="+mj-lt"/>
                <a:ea typeface="+mj-ea"/>
                <a:cs typeface="+mj-cs"/>
                <a:sym typeface="Calibri"/>
              </a:rPr>
              <a:t>15 </a:t>
            </a:r>
            <a:r>
              <a:rPr lang="en-US" sz="2200" dirty="0">
                <a:solidFill>
                  <a:srgbClr val="000000"/>
                </a:solidFill>
                <a:latin typeface="+mj-lt"/>
                <a:ea typeface="+mj-ea"/>
                <a:cs typeface="+mj-cs"/>
                <a:sym typeface="Calibri"/>
              </a:rPr>
              <a:t>days</a:t>
            </a:r>
          </a:p>
          <a:p>
            <a:pPr algn="ctr" defTabSz="1300480" hangingPunct="0"/>
            <a:r>
              <a:rPr lang="en-US" sz="2200" dirty="0">
                <a:solidFill>
                  <a:srgbClr val="000000"/>
                </a:solidFill>
                <a:latin typeface="+mj-lt"/>
                <a:ea typeface="+mj-ea"/>
                <a:cs typeface="+mj-cs"/>
                <a:sym typeface="Calibri"/>
              </a:rPr>
              <a:t>or</a:t>
            </a:r>
          </a:p>
          <a:p>
            <a:pPr algn="ctr" defTabSz="1300480" hangingPunct="0"/>
            <a:r>
              <a:rPr lang="en-US" sz="2200" dirty="0">
                <a:solidFill>
                  <a:srgbClr val="000000"/>
                </a:solidFill>
                <a:latin typeface="+mj-lt"/>
                <a:ea typeface="+mj-ea"/>
                <a:cs typeface="+mj-cs"/>
                <a:sym typeface="Calibri"/>
              </a:rPr>
              <a:t>Off Campus Duty - </a:t>
            </a:r>
            <a:r>
              <a:rPr lang="en-US" sz="2200" dirty="0" smtClean="0">
                <a:solidFill>
                  <a:srgbClr val="000000"/>
                </a:solidFill>
                <a:latin typeface="+mj-lt"/>
                <a:ea typeface="+mj-ea"/>
                <a:cs typeface="+mj-cs"/>
                <a:sym typeface="Calibri"/>
              </a:rPr>
              <a:t>15 </a:t>
            </a:r>
            <a:r>
              <a:rPr lang="en-US" sz="2200" dirty="0">
                <a:solidFill>
                  <a:srgbClr val="000000"/>
                </a:solidFill>
                <a:latin typeface="+mj-lt"/>
                <a:ea typeface="+mj-ea"/>
                <a:cs typeface="+mj-cs"/>
                <a:sym typeface="Calibri"/>
              </a:rPr>
              <a:t>days </a:t>
            </a:r>
          </a:p>
          <a:p>
            <a:pPr algn="ctr" defTabSz="1300480" hangingPunct="0"/>
            <a:r>
              <a:rPr lang="en-US" sz="2200" dirty="0">
                <a:solidFill>
                  <a:srgbClr val="000000"/>
                </a:solidFill>
                <a:latin typeface="+mj-lt"/>
                <a:ea typeface="+mj-ea"/>
                <a:cs typeface="+mj-cs"/>
                <a:sym typeface="Calibri"/>
              </a:rPr>
              <a:t>or</a:t>
            </a:r>
          </a:p>
          <a:p>
            <a:pPr algn="ctr" defTabSz="1300480" hangingPunct="0"/>
            <a:r>
              <a:rPr lang="en-US" sz="2200" dirty="0" smtClean="0">
                <a:solidFill>
                  <a:srgbClr val="000000"/>
                </a:solidFill>
                <a:latin typeface="+mj-lt"/>
                <a:ea typeface="+mj-ea"/>
                <a:cs typeface="+mj-cs"/>
                <a:sym typeface="Calibri"/>
              </a:rPr>
              <a:t>22 </a:t>
            </a:r>
            <a:r>
              <a:rPr lang="en-US" sz="2200" dirty="0">
                <a:solidFill>
                  <a:srgbClr val="000000"/>
                </a:solidFill>
                <a:latin typeface="+mj-lt"/>
                <a:ea typeface="+mj-ea"/>
                <a:cs typeface="+mj-cs"/>
                <a:sym typeface="Calibri"/>
              </a:rPr>
              <a:t>days cumulative</a:t>
            </a:r>
          </a:p>
          <a:p>
            <a:pPr marL="0" marR="0" indent="0" algn="ctr" defTabSz="130048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mj-lt"/>
              <a:ea typeface="+mj-ea"/>
              <a:cs typeface="+mj-cs"/>
              <a:sym typeface="Calibri"/>
            </a:endParaRPr>
          </a:p>
        </p:txBody>
      </p:sp>
      <p:sp>
        <p:nvSpPr>
          <p:cNvPr id="7" name="Shape 77"/>
          <p:cNvSpPr/>
          <p:nvPr/>
        </p:nvSpPr>
        <p:spPr>
          <a:xfrm>
            <a:off x="6394088" y="3252751"/>
            <a:ext cx="915396" cy="50189"/>
          </a:xfrm>
          <a:prstGeom prst="rect">
            <a:avLst/>
          </a:prstGeom>
          <a:solidFill>
            <a:srgbClr val="44D62B"/>
          </a:solidFill>
          <a:ln w="12700">
            <a:miter lim="400000"/>
          </a:ln>
        </p:spPr>
        <p:txBody>
          <a:bodyPr lIns="19288" tIns="19288" rIns="19288" bIns="19288" anchor="ctr"/>
          <a:lstStyle/>
          <a:p>
            <a:endParaRPr sz="949" dirty="0"/>
          </a:p>
        </p:txBody>
      </p:sp>
      <p:sp>
        <p:nvSpPr>
          <p:cNvPr id="5" name="Slide Number Placeholder 4"/>
          <p:cNvSpPr>
            <a:spLocks noGrp="1"/>
          </p:cNvSpPr>
          <p:nvPr>
            <p:ph type="sldNum" sz="quarter" idx="2"/>
          </p:nvPr>
        </p:nvSpPr>
        <p:spPr/>
        <p:txBody>
          <a:bodyPr/>
          <a:lstStyle/>
          <a:p>
            <a:fld id="{F2F8B126-70E6-4326-904B-774BC06D4FD6}" type="slidenum">
              <a:rPr lang="en-US" smtClean="0"/>
              <a:t>7</a:t>
            </a:fld>
            <a:endParaRPr lang="en-US"/>
          </a:p>
        </p:txBody>
      </p:sp>
    </p:spTree>
    <p:extLst>
      <p:ext uri="{BB962C8B-B14F-4D97-AF65-F5344CB8AC3E}">
        <p14:creationId xmlns:p14="http://schemas.microsoft.com/office/powerpoint/2010/main" val="418462594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to Location</a:t>
            </a:r>
            <a:endParaRPr lang="en-US" dirty="0"/>
          </a:p>
        </p:txBody>
      </p:sp>
      <p:sp>
        <p:nvSpPr>
          <p:cNvPr id="3" name="Text Placeholder 2"/>
          <p:cNvSpPr>
            <a:spLocks noGrp="1"/>
          </p:cNvSpPr>
          <p:nvPr>
            <p:ph type="body" sz="half" idx="1"/>
          </p:nvPr>
        </p:nvSpPr>
        <p:spPr>
          <a:xfrm>
            <a:off x="464488" y="1254466"/>
            <a:ext cx="8244506" cy="4754447"/>
          </a:xfrm>
        </p:spPr>
        <p:txBody>
          <a:bodyPr/>
          <a:lstStyle/>
          <a:p>
            <a:r>
              <a:rPr lang="en-US" sz="2400" dirty="0" smtClean="0"/>
              <a:t>Outside Activities may </a:t>
            </a:r>
            <a:r>
              <a:rPr lang="en-US" sz="2400" dirty="0"/>
              <a:t>occur either on-campus or off-campus.  </a:t>
            </a:r>
            <a:endParaRPr lang="en-US" sz="2400" dirty="0" smtClean="0"/>
          </a:p>
          <a:p>
            <a:pPr lvl="1"/>
            <a:r>
              <a:rPr lang="en-US" sz="1800" dirty="0" smtClean="0"/>
              <a:t>The </a:t>
            </a:r>
            <a:r>
              <a:rPr lang="en-US" sz="1800" dirty="0"/>
              <a:t>location of the employee is relevant, but is not the sole factor in determining the need for prior approval.  </a:t>
            </a:r>
            <a:endParaRPr lang="en-US" sz="1800" dirty="0" smtClean="0"/>
          </a:p>
          <a:p>
            <a:r>
              <a:rPr lang="en-US" sz="2400" dirty="0" smtClean="0"/>
              <a:t>If </a:t>
            </a:r>
            <a:r>
              <a:rPr lang="en-US" sz="2400" dirty="0"/>
              <a:t>an employee must travel to an off-site locale to participate in an activity, that in and of itself should trigger the need for approval to be off-campus when he/she would otherwise be on-campus.  </a:t>
            </a:r>
            <a:endParaRPr lang="en-US" sz="2400" dirty="0" smtClean="0"/>
          </a:p>
          <a:p>
            <a:pPr lvl="1"/>
            <a:r>
              <a:rPr lang="en-US" sz="1800" dirty="0" smtClean="0"/>
              <a:t>However</a:t>
            </a:r>
            <a:r>
              <a:rPr lang="en-US" sz="1800" dirty="0"/>
              <a:t>, the need for prior approval is equally applicable while the employee is on-campus and participating in an activity with an outside entity via a remote connection such as voice or video conferencing for an extended duration of 4 hours or greater. </a:t>
            </a:r>
          </a:p>
          <a:p>
            <a:endParaRPr lang="en-US" sz="2400" dirty="0"/>
          </a:p>
        </p:txBody>
      </p:sp>
      <p:sp>
        <p:nvSpPr>
          <p:cNvPr id="4" name="Slide Number Placeholder 3"/>
          <p:cNvSpPr>
            <a:spLocks noGrp="1"/>
          </p:cNvSpPr>
          <p:nvPr>
            <p:ph type="sldNum" sz="quarter" idx="2"/>
          </p:nvPr>
        </p:nvSpPr>
        <p:spPr/>
        <p:txBody>
          <a:bodyPr/>
          <a:lstStyle/>
          <a:p>
            <a:fld id="{F2F8B126-70E6-4326-904B-774BC06D4FD6}" type="slidenum">
              <a:rPr lang="en-US" smtClean="0"/>
              <a:t>8</a:t>
            </a:fld>
            <a:endParaRPr lang="en-US"/>
          </a:p>
        </p:txBody>
      </p:sp>
    </p:spTree>
    <p:extLst>
      <p:ext uri="{BB962C8B-B14F-4D97-AF65-F5344CB8AC3E}">
        <p14:creationId xmlns:p14="http://schemas.microsoft.com/office/powerpoint/2010/main" val="141649101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Text Placeholder 2"/>
          <p:cNvSpPr>
            <a:spLocks noGrp="1"/>
          </p:cNvSpPr>
          <p:nvPr>
            <p:ph type="body" sz="half" idx="1"/>
          </p:nvPr>
        </p:nvSpPr>
        <p:spPr>
          <a:xfrm>
            <a:off x="464488" y="1182413"/>
            <a:ext cx="8244506" cy="5029201"/>
          </a:xfrm>
        </p:spPr>
        <p:txBody>
          <a:bodyPr/>
          <a:lstStyle/>
          <a:p>
            <a:pPr marL="0" indent="0">
              <a:buNone/>
            </a:pPr>
            <a:r>
              <a:rPr lang="en-US" sz="2000" b="1" dirty="0"/>
              <a:t>Compensation</a:t>
            </a:r>
            <a:endParaRPr lang="en-US" sz="2400" b="1" dirty="0"/>
          </a:p>
          <a:p>
            <a:r>
              <a:rPr lang="en-US" dirty="0"/>
              <a:t>Any payment, deferred payment, equity, or deferred equity provided in exchange for the expectation that the employee will perform work or services for the benefit of the outside payer.  </a:t>
            </a:r>
          </a:p>
          <a:p>
            <a:r>
              <a:rPr lang="en-US" dirty="0"/>
              <a:t>Compensation does not include Honoraria (defined below). </a:t>
            </a:r>
          </a:p>
          <a:p>
            <a:pPr marL="0" indent="0">
              <a:buNone/>
            </a:pPr>
            <a:r>
              <a:rPr lang="en-US" sz="2000" b="1" dirty="0" smtClean="0"/>
              <a:t>Honoraria</a:t>
            </a:r>
            <a:r>
              <a:rPr lang="en-US" b="1" dirty="0" smtClean="0"/>
              <a:t> </a:t>
            </a:r>
          </a:p>
          <a:p>
            <a:r>
              <a:rPr lang="en-US" dirty="0" smtClean="0"/>
              <a:t>A </a:t>
            </a:r>
            <a:r>
              <a:rPr lang="en-US" dirty="0"/>
              <a:t>payment for a one-time service (such as making a presentation) on which custom or propriety forbids a price to be set.  </a:t>
            </a:r>
          </a:p>
          <a:p>
            <a:r>
              <a:rPr lang="en-US" dirty="0" smtClean="0"/>
              <a:t>For </a:t>
            </a:r>
            <a:r>
              <a:rPr lang="en-US" dirty="0"/>
              <a:t>AU, an honorarium of more than $1000 (per </a:t>
            </a:r>
            <a:r>
              <a:rPr lang="en-US" dirty="0" smtClean="0"/>
              <a:t>day) </a:t>
            </a:r>
            <a:r>
              <a:rPr lang="en-US" dirty="0"/>
              <a:t>will be considered compensation</a:t>
            </a:r>
            <a:r>
              <a:rPr lang="en-US" dirty="0" smtClean="0"/>
              <a:t>.</a:t>
            </a:r>
          </a:p>
          <a:p>
            <a:pPr marL="0" indent="0">
              <a:buNone/>
            </a:pPr>
            <a:r>
              <a:rPr lang="en-US" sz="2000" b="1" dirty="0"/>
              <a:t>Expense Reimbursements</a:t>
            </a:r>
            <a:endParaRPr lang="en-US" sz="2000" dirty="0"/>
          </a:p>
          <a:p>
            <a:r>
              <a:rPr lang="en-US" dirty="0"/>
              <a:t>Reimbursement for travel, accommodations, meals, etc.</a:t>
            </a:r>
          </a:p>
          <a:p>
            <a:r>
              <a:rPr lang="en-US" dirty="0"/>
              <a:t>Expense reimbursement to the university must also be included if those are incurred above the </a:t>
            </a:r>
            <a:r>
              <a:rPr lang="en-US" i="1" dirty="0"/>
              <a:t>de </a:t>
            </a:r>
            <a:r>
              <a:rPr lang="en-US" i="1" dirty="0" err="1"/>
              <a:t>minimis</a:t>
            </a:r>
            <a:r>
              <a:rPr lang="en-US" i="1" dirty="0"/>
              <a:t> </a:t>
            </a:r>
            <a:r>
              <a:rPr lang="en-US" dirty="0"/>
              <a:t>level (staff time, use of printers/copiers, computers, etc.) </a:t>
            </a:r>
          </a:p>
          <a:p>
            <a:pPr marL="0" indent="0">
              <a:buNone/>
            </a:pPr>
            <a:endParaRPr lang="en-US" dirty="0"/>
          </a:p>
          <a:p>
            <a:endParaRPr lang="en-US" dirty="0"/>
          </a:p>
        </p:txBody>
      </p:sp>
      <p:pic>
        <p:nvPicPr>
          <p:cNvPr id="5122" name="Picture 2" descr="Image result for per di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540" y="288462"/>
            <a:ext cx="1202916" cy="120291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464488" y="4419027"/>
            <a:ext cx="8244506" cy="1360185"/>
          </a:xfrm>
          <a:prstGeom prst="rect">
            <a:avLst/>
          </a:prstGeom>
          <a:ln w="3175">
            <a:miter lim="400000"/>
          </a:ln>
          <a:extLst>
            <a:ext uri="{C572A759-6A51-4108-AA02-DFA0A04FC94B}">
              <ma14:wrappingTextBoxFlag xmlns="" xmlns:ma14="http://schemas.microsoft.com/office/mac/drawingml/2011/main" val="1"/>
            </a:ext>
          </a:extLst>
        </p:spPr>
        <p:txBody>
          <a:bodyPr lIns="36575" tIns="36575" rIns="36575" bIns="36575" anchor="t">
            <a:noAutofit/>
          </a:bodyPr>
          <a:lstStyle>
            <a:lvl1pPr marL="237326" marR="0" indent="-237326" algn="l" defTabSz="685775" rtl="0" eaLnBrk="1" latinLnBrk="0" hangingPunct="1">
              <a:lnSpc>
                <a:spcPct val="100000"/>
              </a:lnSpc>
              <a:spcBef>
                <a:spcPts val="527"/>
              </a:spcBef>
              <a:spcAft>
                <a:spcPts val="0"/>
              </a:spcAft>
              <a:buClrTx/>
              <a:buSzPct val="100000"/>
              <a:buFont typeface="Arial"/>
              <a:buChar char="•"/>
              <a:tabLst/>
              <a:defRPr sz="1800" b="0" i="0" u="none" strike="noStrike" cap="none" spc="0" baseline="0">
                <a:ln>
                  <a:noFill/>
                </a:ln>
                <a:solidFill>
                  <a:srgbClr val="082F57"/>
                </a:solidFill>
                <a:uFillTx/>
                <a:latin typeface="Arial"/>
                <a:ea typeface="Arial"/>
                <a:cs typeface="Arial"/>
                <a:sym typeface="Arial"/>
              </a:defRPr>
            </a:lvl1pPr>
            <a:lvl2pPr marL="467118" marR="0" indent="-226025" algn="l" defTabSz="685775" rtl="0" eaLnBrk="1" latinLnBrk="0" hangingPunct="1">
              <a:lnSpc>
                <a:spcPct val="100000"/>
              </a:lnSpc>
              <a:spcBef>
                <a:spcPts val="527"/>
              </a:spcBef>
              <a:spcAft>
                <a:spcPts val="0"/>
              </a:spcAft>
              <a:buClrTx/>
              <a:buSzPct val="100000"/>
              <a:buFont typeface="Arial"/>
              <a:buChar char="–"/>
              <a:tabLst/>
              <a:defRPr sz="1500" b="0" i="0" u="none" strike="noStrike" cap="none" spc="0" baseline="0">
                <a:ln>
                  <a:noFill/>
                </a:ln>
                <a:solidFill>
                  <a:srgbClr val="082F57"/>
                </a:solidFill>
                <a:uFillTx/>
                <a:latin typeface="Arial"/>
                <a:ea typeface="Arial"/>
                <a:cs typeface="Arial"/>
                <a:sym typeface="Arial"/>
              </a:defRPr>
            </a:lvl2pPr>
            <a:lvl3pPr marL="693143" marR="0" indent="-210956" algn="l" defTabSz="685775" rtl="0" eaLnBrk="1" latinLnBrk="0" hangingPunct="1">
              <a:lnSpc>
                <a:spcPct val="100000"/>
              </a:lnSpc>
              <a:spcBef>
                <a:spcPts val="527"/>
              </a:spcBef>
              <a:spcAft>
                <a:spcPts val="0"/>
              </a:spcAft>
              <a:buClrTx/>
              <a:buSzPct val="100000"/>
              <a:buFont typeface="Arial"/>
              <a:buChar char="•"/>
              <a:tabLst/>
              <a:defRPr sz="1350" b="0" i="0" u="none" strike="noStrike" cap="none" spc="0" baseline="0">
                <a:ln>
                  <a:noFill/>
                </a:ln>
                <a:solidFill>
                  <a:srgbClr val="082F57"/>
                </a:solidFill>
                <a:uFillTx/>
                <a:latin typeface="Arial"/>
                <a:ea typeface="Arial"/>
                <a:cs typeface="Arial"/>
                <a:sym typeface="Arial"/>
              </a:defRPr>
            </a:lvl3pPr>
            <a:lvl4pPr marL="976427" marR="0" indent="-253148" algn="l" defTabSz="685775" rtl="0" eaLnBrk="1" latinLnBrk="0" hangingPunct="1">
              <a:lnSpc>
                <a:spcPct val="100000"/>
              </a:lnSpc>
              <a:spcBef>
                <a:spcPts val="527"/>
              </a:spcBef>
              <a:spcAft>
                <a:spcPts val="0"/>
              </a:spcAft>
              <a:buClrTx/>
              <a:buSzPct val="100000"/>
              <a:buFont typeface="Arial"/>
              <a:buChar char="–"/>
              <a:tabLst/>
              <a:defRPr sz="1200" b="0" i="0" u="none" strike="noStrike" cap="none" spc="0" baseline="0">
                <a:ln>
                  <a:noFill/>
                </a:ln>
                <a:solidFill>
                  <a:srgbClr val="082F57"/>
                </a:solidFill>
                <a:uFillTx/>
                <a:latin typeface="Arial"/>
                <a:ea typeface="Arial"/>
                <a:cs typeface="Arial"/>
                <a:sym typeface="Arial"/>
              </a:defRPr>
            </a:lvl4pPr>
            <a:lvl5pPr marL="1217519" marR="0" indent="-253148" algn="l" defTabSz="685775" rtl="0" eaLnBrk="1" latinLnBrk="0" hangingPunct="1">
              <a:lnSpc>
                <a:spcPct val="100000"/>
              </a:lnSpc>
              <a:spcBef>
                <a:spcPts val="527"/>
              </a:spcBef>
              <a:spcAft>
                <a:spcPts val="0"/>
              </a:spcAft>
              <a:buClrTx/>
              <a:buSzPct val="100000"/>
              <a:buFont typeface="Arial"/>
              <a:buChar char="»"/>
              <a:tabLst/>
              <a:defRPr sz="1050" b="0" i="0" u="none" strike="noStrike" cap="none" spc="0" baseline="0">
                <a:ln>
                  <a:noFill/>
                </a:ln>
                <a:solidFill>
                  <a:srgbClr val="082F57"/>
                </a:solidFill>
                <a:uFillTx/>
                <a:latin typeface="Arial"/>
                <a:ea typeface="Arial"/>
                <a:cs typeface="Arial"/>
                <a:sym typeface="Arial"/>
              </a:defRPr>
            </a:lvl5pPr>
            <a:lvl6pPr marL="0" marR="0" indent="1205465" algn="l" defTabSz="685775" rtl="0" eaLnBrk="1" latinLnBrk="0" hangingPunct="1">
              <a:lnSpc>
                <a:spcPct val="120000"/>
              </a:lnSpc>
              <a:spcBef>
                <a:spcPts val="316"/>
              </a:spcBef>
              <a:spcAft>
                <a:spcPts val="0"/>
              </a:spcAft>
              <a:buClrTx/>
              <a:buSzTx/>
              <a:buFontTx/>
              <a:buNone/>
              <a:tabLst/>
              <a:defRPr sz="1108" b="0" i="0" u="none" strike="noStrike" cap="none" spc="0" baseline="0">
                <a:ln>
                  <a:noFill/>
                </a:ln>
                <a:solidFill>
                  <a:srgbClr val="FFFFFF"/>
                </a:solidFill>
                <a:uFillTx/>
                <a:latin typeface="Arial"/>
                <a:ea typeface="Arial"/>
                <a:cs typeface="Arial"/>
                <a:sym typeface="Arial"/>
              </a:defRPr>
            </a:lvl6pPr>
            <a:lvl7pPr marL="0" marR="0" indent="1446558" algn="l" defTabSz="685775" rtl="0" eaLnBrk="1" latinLnBrk="0" hangingPunct="1">
              <a:lnSpc>
                <a:spcPct val="120000"/>
              </a:lnSpc>
              <a:spcBef>
                <a:spcPts val="316"/>
              </a:spcBef>
              <a:spcAft>
                <a:spcPts val="0"/>
              </a:spcAft>
              <a:buClrTx/>
              <a:buSzTx/>
              <a:buFontTx/>
              <a:buNone/>
              <a:tabLst/>
              <a:defRPr sz="1108" b="0" i="0" u="none" strike="noStrike" cap="none" spc="0" baseline="0">
                <a:ln>
                  <a:noFill/>
                </a:ln>
                <a:solidFill>
                  <a:srgbClr val="FFFFFF"/>
                </a:solidFill>
                <a:uFillTx/>
                <a:latin typeface="Arial"/>
                <a:ea typeface="Arial"/>
                <a:cs typeface="Arial"/>
                <a:sym typeface="Arial"/>
              </a:defRPr>
            </a:lvl7pPr>
            <a:lvl8pPr marL="0" marR="0" indent="1687651" algn="l" defTabSz="685775" rtl="0" eaLnBrk="1" latinLnBrk="0" hangingPunct="1">
              <a:lnSpc>
                <a:spcPct val="120000"/>
              </a:lnSpc>
              <a:spcBef>
                <a:spcPts val="316"/>
              </a:spcBef>
              <a:spcAft>
                <a:spcPts val="0"/>
              </a:spcAft>
              <a:buClrTx/>
              <a:buSzTx/>
              <a:buFontTx/>
              <a:buNone/>
              <a:tabLst/>
              <a:defRPr sz="1108" b="0" i="0" u="none" strike="noStrike" cap="none" spc="0" baseline="0">
                <a:ln>
                  <a:noFill/>
                </a:ln>
                <a:solidFill>
                  <a:srgbClr val="FFFFFF"/>
                </a:solidFill>
                <a:uFillTx/>
                <a:latin typeface="Arial"/>
                <a:ea typeface="Arial"/>
                <a:cs typeface="Arial"/>
                <a:sym typeface="Arial"/>
              </a:defRPr>
            </a:lvl8pPr>
            <a:lvl9pPr marL="0" marR="0" indent="1928744" algn="l" defTabSz="685775" rtl="0" eaLnBrk="1" latinLnBrk="0" hangingPunct="1">
              <a:lnSpc>
                <a:spcPct val="120000"/>
              </a:lnSpc>
              <a:spcBef>
                <a:spcPts val="316"/>
              </a:spcBef>
              <a:spcAft>
                <a:spcPts val="0"/>
              </a:spcAft>
              <a:buClrTx/>
              <a:buSzTx/>
              <a:buFontTx/>
              <a:buNone/>
              <a:tabLst/>
              <a:defRPr sz="1108" b="0" i="0" u="none" strike="noStrike" cap="none" spc="0" baseline="0">
                <a:ln>
                  <a:noFill/>
                </a:ln>
                <a:solidFill>
                  <a:srgbClr val="FFFFFF"/>
                </a:solidFill>
                <a:uFillTx/>
                <a:latin typeface="Arial"/>
                <a:ea typeface="Arial"/>
                <a:cs typeface="Arial"/>
                <a:sym typeface="Arial"/>
              </a:defRPr>
            </a:lvl9pPr>
          </a:lstStyle>
          <a:p>
            <a:pPr marL="0" indent="0">
              <a:buNone/>
            </a:pPr>
            <a:endParaRPr lang="en-US" kern="0" dirty="0"/>
          </a:p>
        </p:txBody>
      </p:sp>
      <p:sp>
        <p:nvSpPr>
          <p:cNvPr id="4" name="Slide Number Placeholder 3"/>
          <p:cNvSpPr>
            <a:spLocks noGrp="1"/>
          </p:cNvSpPr>
          <p:nvPr>
            <p:ph type="sldNum" sz="quarter" idx="2"/>
          </p:nvPr>
        </p:nvSpPr>
        <p:spPr/>
        <p:txBody>
          <a:bodyPr/>
          <a:lstStyle/>
          <a:p>
            <a:fld id="{F2F8B126-70E6-4326-904B-774BC06D4FD6}" type="slidenum">
              <a:rPr lang="en-US" smtClean="0"/>
              <a:t>9</a:t>
            </a:fld>
            <a:endParaRPr lang="en-US"/>
          </a:p>
        </p:txBody>
      </p:sp>
    </p:spTree>
    <p:extLst>
      <p:ext uri="{BB962C8B-B14F-4D97-AF65-F5344CB8AC3E}">
        <p14:creationId xmlns:p14="http://schemas.microsoft.com/office/powerpoint/2010/main" val="175817615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 Black ">
  <a:themeElements>
    <a:clrScheme name="Custom 1">
      <a:dk1>
        <a:sysClr val="windowText" lastClr="000000"/>
      </a:dk1>
      <a:lt1>
        <a:sysClr val="window" lastClr="FFFFFF"/>
      </a:lt1>
      <a:dk2>
        <a:srgbClr val="1F497D"/>
      </a:dk2>
      <a:lt2>
        <a:srgbClr val="EEECE1"/>
      </a:lt2>
      <a:accent1>
        <a:srgbClr val="4F81BD"/>
      </a:accent1>
      <a:accent2>
        <a:srgbClr val="953734"/>
      </a:accent2>
      <a:accent3>
        <a:srgbClr val="008000"/>
      </a:accent3>
      <a:accent4>
        <a:srgbClr val="5F497A"/>
      </a:accent4>
      <a:accent5>
        <a:srgbClr val="4BACC6"/>
      </a:accent5>
      <a:accent6>
        <a:srgbClr val="FFC000"/>
      </a:accent6>
      <a:hlink>
        <a:srgbClr val="7F7F7F"/>
      </a:hlink>
      <a:folHlink>
        <a:srgbClr val="17365D"/>
      </a:folHlink>
    </a:clrScheme>
    <a:fontScheme name=" Black ">
      <a:majorFont>
        <a:latin typeface="Calibri"/>
        <a:ea typeface="Calibri"/>
        <a:cs typeface="Calibri"/>
      </a:majorFont>
      <a:minorFont>
        <a:latin typeface="Helvetica"/>
        <a:ea typeface="Helvetica"/>
        <a:cs typeface="Helvetica"/>
      </a:minorFont>
    </a:fontScheme>
    <a:fmtScheme name=" Black ">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r="5400000" rotWithShape="0">
              <a:srgbClr val="000000">
                <a:alpha val="35000"/>
              </a:srgbClr>
            </a:outerShdw>
          </a:effectLst>
        </a:effectStyle>
        <a:effectStyle>
          <a:effectLst>
            <a:outerShdw blurRad="25400" dir="5400000" rotWithShape="0">
              <a:srgbClr val="000000">
                <a:alpha val="35000"/>
              </a:srgbClr>
            </a:outerShdw>
          </a:effectLst>
        </a:effectStyle>
        <a:effectStyle>
          <a:effectLst>
            <a:outerShdw blurRad="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blurRad="25400" dir="5400000" rotWithShape="0">
            <a:srgbClr val="000000">
              <a:alpha val="35000"/>
            </a:srgbClr>
          </a:outerShdw>
        </a:effectLst>
        <a:sp3d/>
      </a:spPr>
      <a:bodyPr rot="0" spcFirstLastPara="1" vertOverflow="overflow" horzOverflow="overflow" vert="horz" wrap="square" lIns="36575" tIns="36575" rIns="36575" bIns="36575"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outerShdw blurRad="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6575" tIns="36575" rIns="36575" bIns="36575"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 CAR Eval Kick Off</Template>
  <TotalTime>3507</TotalTime>
  <Words>1685</Words>
  <Application>Microsoft Office PowerPoint</Application>
  <PresentationFormat>On-screen Show (4:3)</PresentationFormat>
  <Paragraphs>212</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Narrow</vt:lpstr>
      <vt:lpstr>Calibri</vt:lpstr>
      <vt:lpstr>Century Gothic</vt:lpstr>
      <vt:lpstr>Helvetica</vt:lpstr>
      <vt:lpstr>Times New Roman</vt:lpstr>
      <vt:lpstr>Wingdings</vt:lpstr>
      <vt:lpstr> Black </vt:lpstr>
      <vt:lpstr>Outside Activities &amp;  Off-Campus Duty   Policy Status Update</vt:lpstr>
      <vt:lpstr>Policy Update</vt:lpstr>
      <vt:lpstr>Policy Statement</vt:lpstr>
      <vt:lpstr>Policy Statement</vt:lpstr>
      <vt:lpstr>Employee Responsibilities</vt:lpstr>
      <vt:lpstr>Supervisor Responsibilities</vt:lpstr>
      <vt:lpstr>Limitations on Use:  </vt:lpstr>
      <vt:lpstr>Relevance to Location</vt:lpstr>
      <vt:lpstr>Definitions</vt:lpstr>
      <vt:lpstr>PowerPoint Presentation</vt:lpstr>
      <vt:lpstr>OA1 General Routing Process</vt:lpstr>
      <vt:lpstr>Outside Activity - Compensated</vt:lpstr>
      <vt:lpstr>Outside Activity - Uncompensated</vt:lpstr>
      <vt:lpstr>Outside Activity – Clinical Practice</vt:lpstr>
      <vt:lpstr>Reporting/Managing Other Absences</vt:lpstr>
      <vt:lpstr>Teaching Off-Campus</vt:lpstr>
      <vt:lpstr>Off-Campus Duty</vt:lpstr>
      <vt:lpstr>Other Outside Employment</vt:lpstr>
      <vt:lpstr>Other Outside Teaching or Research</vt:lpstr>
      <vt:lpstr>Links to OneUSG Connect Training</vt:lpstr>
    </vt:vector>
  </TitlesOfParts>
  <Company>Augusta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 Current Status</dc:title>
  <dc:creator>Brigdon, Anna E.</dc:creator>
  <cp:lastModifiedBy>Forbes, Omar L.</cp:lastModifiedBy>
  <cp:revision>66</cp:revision>
  <cp:lastPrinted>2019-03-01T17:10:08Z</cp:lastPrinted>
  <dcterms:created xsi:type="dcterms:W3CDTF">2019-03-01T15:47:20Z</dcterms:created>
  <dcterms:modified xsi:type="dcterms:W3CDTF">2019-07-02T20:07:22Z</dcterms:modified>
</cp:coreProperties>
</file>