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313" r:id="rId3"/>
    <p:sldId id="314" r:id="rId4"/>
    <p:sldId id="315" r:id="rId5"/>
    <p:sldId id="316" r:id="rId6"/>
    <p:sldId id="317" r:id="rId7"/>
    <p:sldId id="318" r:id="rId8"/>
    <p:sldId id="319" r:id="rId9"/>
    <p:sldId id="320" r:id="rId10"/>
    <p:sldId id="321" r:id="rId11"/>
    <p:sldId id="322" r:id="rId12"/>
    <p:sldId id="323" r:id="rId13"/>
    <p:sldId id="324" r:id="rId14"/>
    <p:sldId id="325"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A56"/>
    <a:srgbClr val="092F57"/>
    <a:srgbClr val="00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Ref idx="major">
          <a:srgbClr val="000000"/>
        </a:fontRef>
        <a:srgbClr val="000000"/>
      </a:tcTxStyle>
      <a:tcStyle>
        <a:tcBdr>
          <a:left>
            <a:ln w="3175" cap="flat">
              <a:noFill/>
              <a:miter lim="400000"/>
            </a:ln>
          </a:left>
          <a:right>
            <a:ln w="3175" cap="flat">
              <a:noFill/>
              <a:miter lim="400000"/>
            </a:ln>
          </a:right>
          <a:top>
            <a:ln w="254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Ref idx="major">
          <a:srgbClr val="FFFFFF"/>
        </a:fontRef>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no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127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104" y="78"/>
      </p:cViewPr>
      <p:guideLst>
        <p:guide orient="horz" pos="3072"/>
        <p:guide pos="4096"/>
      </p:guideLst>
    </p:cSldViewPr>
  </p:slideViewPr>
  <p:notesTextViewPr>
    <p:cViewPr>
      <p:scale>
        <a:sx n="1" d="1"/>
        <a:sy n="1" d="1"/>
      </p:scale>
      <p:origin x="0" y="0"/>
    </p:cViewPr>
  </p:notesTextViewPr>
  <p:notesViewPr>
    <p:cSldViewPr snapToGrid="0" snapToObjects="1">
      <p:cViewPr varScale="1">
        <p:scale>
          <a:sx n="143" d="100"/>
          <a:sy n="143" d="100"/>
        </p:scale>
        <p:origin x="-47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75620041"/>
      </p:ext>
    </p:extLst>
  </p:cSld>
  <p:clrMap bg1="lt1" tx1="dk1" bg2="lt2" tx2="dk2" accent1="accent1" accent2="accent2" accent3="accent3" accent4="accent4" accent5="accent5" accent6="accent6" hlink="hlink" folHlink="folHlink"/>
  <p:notesStyle>
    <a:lvl1pPr defTabSz="650240" latinLnBrk="0">
      <a:defRPr sz="1400">
        <a:latin typeface="+mj-lt"/>
        <a:ea typeface="+mj-ea"/>
        <a:cs typeface="+mj-cs"/>
        <a:sym typeface="Calibri"/>
      </a:defRPr>
    </a:lvl1pPr>
    <a:lvl2pPr indent="228600" defTabSz="650240" latinLnBrk="0">
      <a:defRPr sz="1400">
        <a:latin typeface="+mj-lt"/>
        <a:ea typeface="+mj-ea"/>
        <a:cs typeface="+mj-cs"/>
        <a:sym typeface="Calibri"/>
      </a:defRPr>
    </a:lvl2pPr>
    <a:lvl3pPr indent="457200" defTabSz="650240" latinLnBrk="0">
      <a:defRPr sz="1400">
        <a:latin typeface="+mj-lt"/>
        <a:ea typeface="+mj-ea"/>
        <a:cs typeface="+mj-cs"/>
        <a:sym typeface="Calibri"/>
      </a:defRPr>
    </a:lvl3pPr>
    <a:lvl4pPr indent="685800" defTabSz="650240" latinLnBrk="0">
      <a:defRPr sz="1400">
        <a:latin typeface="+mj-lt"/>
        <a:ea typeface="+mj-ea"/>
        <a:cs typeface="+mj-cs"/>
        <a:sym typeface="Calibri"/>
      </a:defRPr>
    </a:lvl4pPr>
    <a:lvl5pPr indent="914400" defTabSz="650240" latinLnBrk="0">
      <a:defRPr sz="1400">
        <a:latin typeface="+mj-lt"/>
        <a:ea typeface="+mj-ea"/>
        <a:cs typeface="+mj-cs"/>
        <a:sym typeface="Calibri"/>
      </a:defRPr>
    </a:lvl5pPr>
    <a:lvl6pPr indent="1143000" defTabSz="650240" latinLnBrk="0">
      <a:defRPr sz="1400">
        <a:latin typeface="+mj-lt"/>
        <a:ea typeface="+mj-ea"/>
        <a:cs typeface="+mj-cs"/>
        <a:sym typeface="Calibri"/>
      </a:defRPr>
    </a:lvl6pPr>
    <a:lvl7pPr indent="1371600" defTabSz="650240" latinLnBrk="0">
      <a:defRPr sz="1400">
        <a:latin typeface="+mj-lt"/>
        <a:ea typeface="+mj-ea"/>
        <a:cs typeface="+mj-cs"/>
        <a:sym typeface="Calibri"/>
      </a:defRPr>
    </a:lvl7pPr>
    <a:lvl8pPr indent="1600200" defTabSz="650240" latinLnBrk="0">
      <a:defRPr sz="1400">
        <a:latin typeface="+mj-lt"/>
        <a:ea typeface="+mj-ea"/>
        <a:cs typeface="+mj-cs"/>
        <a:sym typeface="Calibri"/>
      </a:defRPr>
    </a:lvl8pPr>
    <a:lvl9pPr indent="1828800" defTabSz="650240" latinLnBrk="0">
      <a:defRPr sz="1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LIGHT: Title Slide">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1"/>
            <a:ext cx="13004800" cy="9753600"/>
          </a:xfrm>
          <a:prstGeom prst="rect">
            <a:avLst/>
          </a:prstGeom>
        </p:spPr>
      </p:pic>
      <p:sp>
        <p:nvSpPr>
          <p:cNvPr id="75" name="Shape 75"/>
          <p:cNvSpPr>
            <a:spLocks noGrp="1"/>
          </p:cNvSpPr>
          <p:nvPr>
            <p:ph type="title"/>
          </p:nvPr>
        </p:nvSpPr>
        <p:spPr>
          <a:xfrm>
            <a:off x="1578574" y="3356448"/>
            <a:ext cx="9873051" cy="1731746"/>
          </a:xfrm>
          <a:prstGeom prst="rect">
            <a:avLst/>
          </a:prstGeom>
        </p:spPr>
        <p:txBody>
          <a:bodyPr/>
          <a:lstStyle>
            <a:lvl1pPr>
              <a:defRPr sz="6600">
                <a:solidFill>
                  <a:srgbClr val="082F57"/>
                </a:solidFill>
              </a:defRPr>
            </a:lvl1pPr>
          </a:lstStyle>
          <a:p>
            <a:r>
              <a:rPr dirty="0"/>
              <a:t>Title Text</a:t>
            </a:r>
          </a:p>
        </p:txBody>
      </p:sp>
      <p:sp>
        <p:nvSpPr>
          <p:cNvPr id="76" name="Shape 76"/>
          <p:cNvSpPr>
            <a:spLocks noGrp="1"/>
          </p:cNvSpPr>
          <p:nvPr>
            <p:ph type="body" sz="quarter" idx="1"/>
          </p:nvPr>
        </p:nvSpPr>
        <p:spPr>
          <a:xfrm>
            <a:off x="1581164" y="6181914"/>
            <a:ext cx="4859337" cy="639192"/>
          </a:xfrm>
          <a:prstGeom prst="rect">
            <a:avLst/>
          </a:prstGeom>
        </p:spPr>
        <p:txBody>
          <a:bodyPr anchor="t"/>
          <a:lstStyle>
            <a:lvl1pPr>
              <a:lnSpc>
                <a:spcPct val="100000"/>
              </a:lnSpc>
              <a:spcBef>
                <a:spcPts val="400"/>
              </a:spcBef>
              <a:defRPr b="1" i="1">
                <a:solidFill>
                  <a:srgbClr val="A5ACAF"/>
                </a:solidFill>
              </a:defRPr>
            </a:lvl1pPr>
            <a:lvl2pPr>
              <a:lnSpc>
                <a:spcPct val="100000"/>
              </a:lnSpc>
              <a:spcBef>
                <a:spcPts val="400"/>
              </a:spcBef>
              <a:defRPr b="1" i="1">
                <a:solidFill>
                  <a:srgbClr val="A5ACAF"/>
                </a:solidFill>
              </a:defRPr>
            </a:lvl2pPr>
            <a:lvl3pPr>
              <a:lnSpc>
                <a:spcPct val="100000"/>
              </a:lnSpc>
              <a:spcBef>
                <a:spcPts val="400"/>
              </a:spcBef>
              <a:defRPr b="1" i="1">
                <a:solidFill>
                  <a:srgbClr val="A5ACAF"/>
                </a:solidFill>
              </a:defRPr>
            </a:lvl3pPr>
            <a:lvl4pPr>
              <a:lnSpc>
                <a:spcPct val="100000"/>
              </a:lnSpc>
              <a:spcBef>
                <a:spcPts val="400"/>
              </a:spcBef>
              <a:defRPr b="1" i="1">
                <a:solidFill>
                  <a:srgbClr val="A5ACAF"/>
                </a:solidFill>
              </a:defRPr>
            </a:lvl4pPr>
            <a:lvl5pPr>
              <a:lnSpc>
                <a:spcPct val="100000"/>
              </a:lnSpc>
              <a:spcBef>
                <a:spcPts val="400"/>
              </a:spcBef>
              <a:defRPr b="1" i="1">
                <a:solidFill>
                  <a:srgbClr val="A5ACAF"/>
                </a:solidFill>
              </a:defRPr>
            </a:lvl5pPr>
          </a:lstStyle>
          <a:p>
            <a:r>
              <a:t>Body Level One</a:t>
            </a:r>
          </a:p>
          <a:p>
            <a:pPr lvl="1"/>
            <a:r>
              <a:t>Body Level Two</a:t>
            </a:r>
          </a:p>
          <a:p>
            <a:pPr lvl="2"/>
            <a:r>
              <a:t>Body Level Three</a:t>
            </a:r>
          </a:p>
          <a:p>
            <a:pPr lvl="3"/>
            <a:r>
              <a:t>Body Level Four</a:t>
            </a:r>
          </a:p>
          <a:p>
            <a:pPr lvl="4"/>
            <a:r>
              <a:t>Body Level Five</a:t>
            </a:r>
          </a:p>
        </p:txBody>
      </p:sp>
      <p:sp>
        <p:nvSpPr>
          <p:cNvPr id="77" name="Shape 77"/>
          <p:cNvSpPr/>
          <p:nvPr/>
        </p:nvSpPr>
        <p:spPr>
          <a:xfrm>
            <a:off x="1594262" y="5422992"/>
            <a:ext cx="1301897" cy="71380"/>
          </a:xfrm>
          <a:prstGeom prst="rect">
            <a:avLst/>
          </a:prstGeom>
          <a:solidFill>
            <a:srgbClr val="44D62B"/>
          </a:solidFill>
          <a:ln w="12700">
            <a:miter lim="400000"/>
          </a:ln>
        </p:spPr>
        <p:txBody>
          <a:bodyPr lIns="36575" tIns="36575" rIns="36575" bIns="36575" anchor="ctr"/>
          <a:lstStyle/>
          <a:p>
            <a:endParaRPr/>
          </a:p>
        </p:txBody>
      </p:sp>
      <p:sp>
        <p:nvSpPr>
          <p:cNvPr id="78" name="Shape 78"/>
          <p:cNvSpPr>
            <a:spLocks noGrp="1"/>
          </p:cNvSpPr>
          <p:nvPr>
            <p:ph type="sldNum" sz="quarter" idx="2"/>
          </p:nvPr>
        </p:nvSpPr>
        <p:spPr>
          <a:xfrm>
            <a:off x="9509281" y="7220077"/>
            <a:ext cx="284960" cy="28930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LIGHT: Title and Content">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3004800" cy="9753600"/>
          </a:xfrm>
          <a:prstGeom prst="rect">
            <a:avLst/>
          </a:prstGeom>
        </p:spPr>
      </p:pic>
      <p:sp>
        <p:nvSpPr>
          <p:cNvPr id="86" name="Shape 86"/>
          <p:cNvSpPr>
            <a:spLocks noGrp="1"/>
          </p:cNvSpPr>
          <p:nvPr>
            <p:ph type="title"/>
          </p:nvPr>
        </p:nvSpPr>
        <p:spPr>
          <a:xfrm>
            <a:off x="1544783" y="573858"/>
            <a:ext cx="9872834" cy="1045602"/>
          </a:xfrm>
          <a:prstGeom prst="rect">
            <a:avLst/>
          </a:prstGeom>
        </p:spPr>
        <p:txBody>
          <a:bodyPr/>
          <a:lstStyle>
            <a:lvl1pPr>
              <a:defRPr>
                <a:solidFill>
                  <a:srgbClr val="082F57"/>
                </a:solidFill>
              </a:defRPr>
            </a:lvl1pPr>
          </a:lstStyle>
          <a:p>
            <a:r>
              <a:rPr dirty="0"/>
              <a:t>Title Text</a:t>
            </a:r>
          </a:p>
        </p:txBody>
      </p:sp>
      <p:sp>
        <p:nvSpPr>
          <p:cNvPr id="87" name="Shape 87"/>
          <p:cNvSpPr>
            <a:spLocks noGrp="1"/>
          </p:cNvSpPr>
          <p:nvPr>
            <p:ph type="body" sz="half" idx="1"/>
          </p:nvPr>
        </p:nvSpPr>
        <p:spPr>
          <a:xfrm>
            <a:off x="1544783" y="1954871"/>
            <a:ext cx="9872833" cy="4693799"/>
          </a:xfrm>
          <a:prstGeom prst="rect">
            <a:avLst/>
          </a:prstGeom>
        </p:spPr>
        <p:txBody>
          <a:bodyPr anchor="t"/>
          <a:lstStyle>
            <a:lvl1pPr marL="450056" indent="-450056">
              <a:lnSpc>
                <a:spcPct val="100000"/>
              </a:lnSpc>
              <a:spcBef>
                <a:spcPts val="1000"/>
              </a:spcBef>
              <a:buSzPct val="100000"/>
              <a:buFont typeface="Arial"/>
              <a:buChar char="•"/>
              <a:defRPr sz="3000">
                <a:solidFill>
                  <a:srgbClr val="082F57"/>
                </a:solidFill>
              </a:defRPr>
            </a:lvl1pPr>
            <a:lvl2pPr marL="885825" indent="-428625">
              <a:lnSpc>
                <a:spcPct val="100000"/>
              </a:lnSpc>
              <a:spcBef>
                <a:spcPts val="1000"/>
              </a:spcBef>
              <a:buSzPct val="100000"/>
              <a:buFont typeface="Arial"/>
              <a:buChar char="–"/>
              <a:defRPr sz="3000">
                <a:solidFill>
                  <a:srgbClr val="082F57"/>
                </a:solidFill>
              </a:defRPr>
            </a:lvl2pPr>
            <a:lvl3pPr marL="1314450" indent="-400050">
              <a:lnSpc>
                <a:spcPct val="100000"/>
              </a:lnSpc>
              <a:spcBef>
                <a:spcPts val="1000"/>
              </a:spcBef>
              <a:buSzPct val="100000"/>
              <a:buFont typeface="Arial"/>
              <a:buChar char="•"/>
              <a:defRPr sz="3000">
                <a:solidFill>
                  <a:srgbClr val="082F57"/>
                </a:solidFill>
              </a:defRPr>
            </a:lvl3pPr>
            <a:lvl4pPr marL="1851660" indent="-480060">
              <a:lnSpc>
                <a:spcPct val="100000"/>
              </a:lnSpc>
              <a:spcBef>
                <a:spcPts val="1000"/>
              </a:spcBef>
              <a:buSzPct val="100000"/>
              <a:buFont typeface="Arial"/>
              <a:buChar char="–"/>
              <a:defRPr sz="3000">
                <a:solidFill>
                  <a:srgbClr val="082F57"/>
                </a:solidFill>
              </a:defRPr>
            </a:lvl4pPr>
            <a:lvl5pPr marL="2308860" indent="-480060">
              <a:lnSpc>
                <a:spcPct val="100000"/>
              </a:lnSpc>
              <a:spcBef>
                <a:spcPts val="1000"/>
              </a:spcBef>
              <a:buSzPct val="100000"/>
              <a:buFont typeface="Arial"/>
              <a:buChar char="»"/>
              <a:defRPr sz="3000">
                <a:solidFill>
                  <a:srgbClr val="082F57"/>
                </a:solidFill>
              </a:defRPr>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xfrm>
            <a:off x="9509281" y="7220077"/>
            <a:ext cx="284960" cy="28930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1_LIGHT: Title and Content">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3004800" cy="9753600"/>
          </a:xfrm>
          <a:prstGeom prst="rect">
            <a:avLst/>
          </a:prstGeom>
        </p:spPr>
      </p:pic>
      <p:sp>
        <p:nvSpPr>
          <p:cNvPr id="86" name="Shape 86"/>
          <p:cNvSpPr>
            <a:spLocks noGrp="1"/>
          </p:cNvSpPr>
          <p:nvPr>
            <p:ph type="title"/>
          </p:nvPr>
        </p:nvSpPr>
        <p:spPr>
          <a:xfrm>
            <a:off x="1565983" y="1253796"/>
            <a:ext cx="9872834" cy="1045602"/>
          </a:xfrm>
          <a:prstGeom prst="rect">
            <a:avLst/>
          </a:prstGeom>
        </p:spPr>
        <p:txBody>
          <a:bodyPr/>
          <a:lstStyle>
            <a:lvl1pPr>
              <a:defRPr>
                <a:solidFill>
                  <a:srgbClr val="082F57"/>
                </a:solidFill>
              </a:defRPr>
            </a:lvl1pPr>
          </a:lstStyle>
          <a:p>
            <a:r>
              <a:t>Title Text</a:t>
            </a:r>
          </a:p>
        </p:txBody>
      </p:sp>
      <p:sp>
        <p:nvSpPr>
          <p:cNvPr id="87" name="Shape 87"/>
          <p:cNvSpPr>
            <a:spLocks noGrp="1"/>
          </p:cNvSpPr>
          <p:nvPr>
            <p:ph type="body" sz="half" idx="1"/>
          </p:nvPr>
        </p:nvSpPr>
        <p:spPr>
          <a:xfrm>
            <a:off x="1544784" y="2939609"/>
            <a:ext cx="9872833" cy="4693799"/>
          </a:xfrm>
          <a:prstGeom prst="rect">
            <a:avLst/>
          </a:prstGeom>
        </p:spPr>
        <p:txBody>
          <a:bodyPr anchor="t"/>
          <a:lstStyle>
            <a:lvl1pPr marL="450056" indent="-450056">
              <a:lnSpc>
                <a:spcPct val="100000"/>
              </a:lnSpc>
              <a:spcBef>
                <a:spcPts val="1000"/>
              </a:spcBef>
              <a:buSzPct val="100000"/>
              <a:buFont typeface="Arial"/>
              <a:buChar char="•"/>
              <a:defRPr sz="3000">
                <a:solidFill>
                  <a:srgbClr val="082F57"/>
                </a:solidFill>
              </a:defRPr>
            </a:lvl1pPr>
            <a:lvl2pPr marL="885825" indent="-428625">
              <a:lnSpc>
                <a:spcPct val="100000"/>
              </a:lnSpc>
              <a:spcBef>
                <a:spcPts val="1000"/>
              </a:spcBef>
              <a:buSzPct val="100000"/>
              <a:buFont typeface="Arial"/>
              <a:buChar char="–"/>
              <a:defRPr sz="3000">
                <a:solidFill>
                  <a:srgbClr val="082F57"/>
                </a:solidFill>
              </a:defRPr>
            </a:lvl2pPr>
            <a:lvl3pPr marL="1314450" indent="-400050">
              <a:lnSpc>
                <a:spcPct val="100000"/>
              </a:lnSpc>
              <a:spcBef>
                <a:spcPts val="1000"/>
              </a:spcBef>
              <a:buSzPct val="100000"/>
              <a:buFont typeface="Arial"/>
              <a:buChar char="•"/>
              <a:defRPr sz="3000">
                <a:solidFill>
                  <a:srgbClr val="082F57"/>
                </a:solidFill>
              </a:defRPr>
            </a:lvl3pPr>
            <a:lvl4pPr marL="1851660" indent="-480060">
              <a:lnSpc>
                <a:spcPct val="100000"/>
              </a:lnSpc>
              <a:spcBef>
                <a:spcPts val="1000"/>
              </a:spcBef>
              <a:buSzPct val="100000"/>
              <a:buFont typeface="Arial"/>
              <a:buChar char="–"/>
              <a:defRPr sz="3000">
                <a:solidFill>
                  <a:srgbClr val="082F57"/>
                </a:solidFill>
              </a:defRPr>
            </a:lvl4pPr>
            <a:lvl5pPr marL="2308860" indent="-480060">
              <a:lnSpc>
                <a:spcPct val="100000"/>
              </a:lnSpc>
              <a:spcBef>
                <a:spcPts val="1000"/>
              </a:spcBef>
              <a:buSzPct val="100000"/>
              <a:buFont typeface="Arial"/>
              <a:buChar char="»"/>
              <a:defRPr sz="3000">
                <a:solidFill>
                  <a:srgbClr val="082F57"/>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1523922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4_LIGHT: Title and Content">
    <p:bg>
      <p:bgPr>
        <a:solidFill>
          <a:srgbClr val="FFFFFF"/>
        </a:solidFill>
        <a:effectLst/>
      </p:bgPr>
    </p:bg>
    <p:spTree>
      <p:nvGrpSpPr>
        <p:cNvPr id="1" name=""/>
        <p:cNvGrpSpPr/>
        <p:nvPr/>
      </p:nvGrpSpPr>
      <p:grpSpPr>
        <a:xfrm>
          <a:off x="0" y="0"/>
          <a:ext cx="0" cy="0"/>
          <a:chOff x="0" y="0"/>
          <a:chExt cx="0" cy="0"/>
        </a:xfrm>
      </p:grpSpPr>
      <p:sp>
        <p:nvSpPr>
          <p:cNvPr id="86" name="Shape 86"/>
          <p:cNvSpPr>
            <a:spLocks noGrp="1"/>
          </p:cNvSpPr>
          <p:nvPr>
            <p:ph type="title"/>
          </p:nvPr>
        </p:nvSpPr>
        <p:spPr>
          <a:xfrm>
            <a:off x="1565983" y="1253796"/>
            <a:ext cx="9872834" cy="1045602"/>
          </a:xfrm>
          <a:prstGeom prst="rect">
            <a:avLst/>
          </a:prstGeom>
        </p:spPr>
        <p:txBody>
          <a:bodyPr/>
          <a:lstStyle>
            <a:lvl1pPr>
              <a:defRPr>
                <a:solidFill>
                  <a:srgbClr val="082F57"/>
                </a:solidFill>
              </a:defRPr>
            </a:lvl1pPr>
          </a:lstStyle>
          <a:p>
            <a:r>
              <a:t>Title Text</a:t>
            </a:r>
          </a:p>
        </p:txBody>
      </p:sp>
      <p:sp>
        <p:nvSpPr>
          <p:cNvPr id="87" name="Shape 87"/>
          <p:cNvSpPr>
            <a:spLocks noGrp="1"/>
          </p:cNvSpPr>
          <p:nvPr>
            <p:ph type="body" sz="half" idx="1"/>
          </p:nvPr>
        </p:nvSpPr>
        <p:spPr>
          <a:xfrm>
            <a:off x="1544784" y="2939609"/>
            <a:ext cx="9872833" cy="4693799"/>
          </a:xfrm>
          <a:prstGeom prst="rect">
            <a:avLst/>
          </a:prstGeom>
        </p:spPr>
        <p:txBody>
          <a:bodyPr anchor="t"/>
          <a:lstStyle>
            <a:lvl1pPr marL="450056" indent="-450056">
              <a:lnSpc>
                <a:spcPct val="100000"/>
              </a:lnSpc>
              <a:spcBef>
                <a:spcPts val="1000"/>
              </a:spcBef>
              <a:buSzPct val="100000"/>
              <a:buFont typeface="Arial"/>
              <a:buChar char="•"/>
              <a:defRPr sz="3000">
                <a:solidFill>
                  <a:srgbClr val="082F57"/>
                </a:solidFill>
              </a:defRPr>
            </a:lvl1pPr>
            <a:lvl2pPr marL="885825" indent="-428625">
              <a:lnSpc>
                <a:spcPct val="100000"/>
              </a:lnSpc>
              <a:spcBef>
                <a:spcPts val="1000"/>
              </a:spcBef>
              <a:buSzPct val="100000"/>
              <a:buFont typeface="Arial"/>
              <a:buChar char="–"/>
              <a:defRPr sz="3000">
                <a:solidFill>
                  <a:srgbClr val="082F57"/>
                </a:solidFill>
              </a:defRPr>
            </a:lvl2pPr>
            <a:lvl3pPr marL="1314450" indent="-400050">
              <a:lnSpc>
                <a:spcPct val="100000"/>
              </a:lnSpc>
              <a:spcBef>
                <a:spcPts val="1000"/>
              </a:spcBef>
              <a:buSzPct val="100000"/>
              <a:buFont typeface="Arial"/>
              <a:buChar char="•"/>
              <a:defRPr sz="3000">
                <a:solidFill>
                  <a:srgbClr val="082F57"/>
                </a:solidFill>
              </a:defRPr>
            </a:lvl3pPr>
            <a:lvl4pPr marL="1851660" indent="-480060">
              <a:lnSpc>
                <a:spcPct val="100000"/>
              </a:lnSpc>
              <a:spcBef>
                <a:spcPts val="1000"/>
              </a:spcBef>
              <a:buSzPct val="100000"/>
              <a:buFont typeface="Arial"/>
              <a:buChar char="–"/>
              <a:defRPr sz="3000">
                <a:solidFill>
                  <a:srgbClr val="082F57"/>
                </a:solidFill>
              </a:defRPr>
            </a:lvl4pPr>
            <a:lvl5pPr marL="2308860" indent="-480060">
              <a:lnSpc>
                <a:spcPct val="100000"/>
              </a:lnSpc>
              <a:spcBef>
                <a:spcPts val="1000"/>
              </a:spcBef>
              <a:buSzPct val="100000"/>
              <a:buFont typeface="Arial"/>
              <a:buChar char="»"/>
              <a:defRPr sz="3000">
                <a:solidFill>
                  <a:srgbClr val="082F57"/>
                </a:solidFill>
              </a:defRPr>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xfrm>
            <a:off x="9509281" y="7220077"/>
            <a:ext cx="284960" cy="289308"/>
          </a:xfrm>
          <a:prstGeom prst="rect">
            <a:avLst/>
          </a:prstGeom>
        </p:spPr>
        <p:txBody>
          <a:bodyPr/>
          <a:lstStyle/>
          <a:p>
            <a:fld id="{86CB4B4D-7CA3-9044-876B-883B54F8677D}" type="slidenum">
              <a:t>‹#›</a:t>
            </a:fld>
            <a:endParaRPr/>
          </a:p>
        </p:txBody>
      </p:sp>
      <p:pic>
        <p:nvPicPr>
          <p:cNvPr id="7" name="Picture 6"/>
          <p:cNvPicPr>
            <a:picLocks noChangeAspect="1"/>
          </p:cNvPicPr>
          <p:nvPr userDrawn="1"/>
        </p:nvPicPr>
        <p:blipFill rotWithShape="1">
          <a:blip r:embed="rId2"/>
          <a:srcRect t="89766"/>
          <a:stretch/>
        </p:blipFill>
        <p:spPr>
          <a:xfrm>
            <a:off x="0" y="8755379"/>
            <a:ext cx="13004800" cy="998221"/>
          </a:xfrm>
          <a:prstGeom prst="rect">
            <a:avLst/>
          </a:prstGeom>
        </p:spPr>
      </p:pic>
    </p:spTree>
    <p:extLst>
      <p:ext uri="{BB962C8B-B14F-4D97-AF65-F5344CB8AC3E}">
        <p14:creationId xmlns:p14="http://schemas.microsoft.com/office/powerpoint/2010/main" val="9085825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2_LIGHT: Title and Content">
    <p:bg>
      <p:bgPr>
        <a:solidFill>
          <a:srgbClr val="FFFFFF"/>
        </a:solidFill>
        <a:effectLst/>
      </p:bgPr>
    </p:bg>
    <p:spTree>
      <p:nvGrpSpPr>
        <p:cNvPr id="1" name=""/>
        <p:cNvGrpSpPr/>
        <p:nvPr/>
      </p:nvGrpSpPr>
      <p:grpSpPr>
        <a:xfrm>
          <a:off x="0" y="0"/>
          <a:ext cx="0" cy="0"/>
          <a:chOff x="0" y="0"/>
          <a:chExt cx="0" cy="0"/>
        </a:xfrm>
      </p:grpSpPr>
      <p:sp>
        <p:nvSpPr>
          <p:cNvPr id="86" name="Shape 86"/>
          <p:cNvSpPr>
            <a:spLocks noGrp="1"/>
          </p:cNvSpPr>
          <p:nvPr>
            <p:ph type="title"/>
          </p:nvPr>
        </p:nvSpPr>
        <p:spPr>
          <a:xfrm>
            <a:off x="1565983" y="1253796"/>
            <a:ext cx="9872834" cy="1045602"/>
          </a:xfrm>
          <a:prstGeom prst="rect">
            <a:avLst/>
          </a:prstGeom>
        </p:spPr>
        <p:txBody>
          <a:bodyPr/>
          <a:lstStyle>
            <a:lvl1pPr>
              <a:defRPr>
                <a:solidFill>
                  <a:srgbClr val="082F57"/>
                </a:solidFill>
              </a:defRPr>
            </a:lvl1pPr>
          </a:lstStyle>
          <a:p>
            <a:r>
              <a:t>Title Text</a:t>
            </a:r>
          </a:p>
        </p:txBody>
      </p:sp>
      <p:sp>
        <p:nvSpPr>
          <p:cNvPr id="87" name="Shape 87"/>
          <p:cNvSpPr>
            <a:spLocks noGrp="1"/>
          </p:cNvSpPr>
          <p:nvPr>
            <p:ph type="body" sz="half" idx="1"/>
          </p:nvPr>
        </p:nvSpPr>
        <p:spPr>
          <a:xfrm>
            <a:off x="1544784" y="2939609"/>
            <a:ext cx="9872833" cy="4693799"/>
          </a:xfrm>
          <a:prstGeom prst="rect">
            <a:avLst/>
          </a:prstGeom>
        </p:spPr>
        <p:txBody>
          <a:bodyPr anchor="t"/>
          <a:lstStyle>
            <a:lvl1pPr marL="450056" indent="-450056">
              <a:lnSpc>
                <a:spcPct val="100000"/>
              </a:lnSpc>
              <a:spcBef>
                <a:spcPts val="1000"/>
              </a:spcBef>
              <a:buSzPct val="100000"/>
              <a:buFont typeface="Arial"/>
              <a:buChar char="•"/>
              <a:defRPr sz="3000">
                <a:solidFill>
                  <a:srgbClr val="082F57"/>
                </a:solidFill>
              </a:defRPr>
            </a:lvl1pPr>
            <a:lvl2pPr marL="885825" indent="-428625">
              <a:lnSpc>
                <a:spcPct val="100000"/>
              </a:lnSpc>
              <a:spcBef>
                <a:spcPts val="1000"/>
              </a:spcBef>
              <a:buSzPct val="100000"/>
              <a:buFont typeface="Arial"/>
              <a:buChar char="–"/>
              <a:defRPr sz="3000">
                <a:solidFill>
                  <a:srgbClr val="082F57"/>
                </a:solidFill>
              </a:defRPr>
            </a:lvl2pPr>
            <a:lvl3pPr marL="1314450" indent="-400050">
              <a:lnSpc>
                <a:spcPct val="100000"/>
              </a:lnSpc>
              <a:spcBef>
                <a:spcPts val="1000"/>
              </a:spcBef>
              <a:buSzPct val="100000"/>
              <a:buFont typeface="Arial"/>
              <a:buChar char="•"/>
              <a:defRPr sz="3000">
                <a:solidFill>
                  <a:srgbClr val="082F57"/>
                </a:solidFill>
              </a:defRPr>
            </a:lvl3pPr>
            <a:lvl4pPr marL="1851660" indent="-480060">
              <a:lnSpc>
                <a:spcPct val="100000"/>
              </a:lnSpc>
              <a:spcBef>
                <a:spcPts val="1000"/>
              </a:spcBef>
              <a:buSzPct val="100000"/>
              <a:buFont typeface="Arial"/>
              <a:buChar char="–"/>
              <a:defRPr sz="3000">
                <a:solidFill>
                  <a:srgbClr val="082F57"/>
                </a:solidFill>
              </a:defRPr>
            </a:lvl4pPr>
            <a:lvl5pPr marL="2308860" indent="-480060">
              <a:lnSpc>
                <a:spcPct val="100000"/>
              </a:lnSpc>
              <a:spcBef>
                <a:spcPts val="1000"/>
              </a:spcBef>
              <a:buSzPct val="100000"/>
              <a:buFont typeface="Arial"/>
              <a:buChar char="»"/>
              <a:defRPr sz="3000">
                <a:solidFill>
                  <a:srgbClr val="082F57"/>
                </a:solidFill>
              </a:defRPr>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xfrm>
            <a:off x="9509281" y="7220077"/>
            <a:ext cx="284960" cy="289308"/>
          </a:xfrm>
          <a:prstGeom prst="rect">
            <a:avLst/>
          </a:prstGeom>
        </p:spPr>
        <p:txBody>
          <a:bodyPr/>
          <a:lstStyle/>
          <a:p>
            <a:fld id="{86CB4B4D-7CA3-9044-876B-883B54F8677D}" type="slidenum">
              <a:t>‹#›</a:t>
            </a:fld>
            <a:endParaRPr/>
          </a:p>
        </p:txBody>
      </p:sp>
      <p:pic>
        <p:nvPicPr>
          <p:cNvPr id="7" name="Picture 6"/>
          <p:cNvPicPr>
            <a:picLocks noChangeAspect="1"/>
          </p:cNvPicPr>
          <p:nvPr userDrawn="1"/>
        </p:nvPicPr>
        <p:blipFill rotWithShape="1">
          <a:blip r:embed="rId2"/>
          <a:srcRect t="89766"/>
          <a:stretch/>
        </p:blipFill>
        <p:spPr>
          <a:xfrm>
            <a:off x="0" y="8755379"/>
            <a:ext cx="13004800" cy="998221"/>
          </a:xfrm>
          <a:prstGeom prst="rect">
            <a:avLst/>
          </a:prstGeom>
        </p:spPr>
      </p:pic>
    </p:spTree>
    <p:extLst>
      <p:ext uri="{BB962C8B-B14F-4D97-AF65-F5344CB8AC3E}">
        <p14:creationId xmlns:p14="http://schemas.microsoft.com/office/powerpoint/2010/main" val="18214492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3_LIGHT: Title and Content">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3004800" cy="9753600"/>
          </a:xfrm>
          <a:prstGeom prst="rect">
            <a:avLst/>
          </a:prstGeom>
        </p:spPr>
      </p:pic>
      <p:sp>
        <p:nvSpPr>
          <p:cNvPr id="86" name="Shape 86"/>
          <p:cNvSpPr>
            <a:spLocks noGrp="1"/>
          </p:cNvSpPr>
          <p:nvPr>
            <p:ph type="title"/>
          </p:nvPr>
        </p:nvSpPr>
        <p:spPr>
          <a:xfrm>
            <a:off x="1565983" y="1253796"/>
            <a:ext cx="9872834" cy="1045602"/>
          </a:xfrm>
          <a:prstGeom prst="rect">
            <a:avLst/>
          </a:prstGeom>
        </p:spPr>
        <p:txBody>
          <a:bodyPr/>
          <a:lstStyle>
            <a:lvl1pPr>
              <a:defRPr>
                <a:solidFill>
                  <a:srgbClr val="082F57"/>
                </a:solidFill>
              </a:defRPr>
            </a:lvl1pPr>
          </a:lstStyle>
          <a:p>
            <a:r>
              <a:t>Title Text</a:t>
            </a:r>
          </a:p>
        </p:txBody>
      </p:sp>
      <p:sp>
        <p:nvSpPr>
          <p:cNvPr id="87" name="Shape 87"/>
          <p:cNvSpPr>
            <a:spLocks noGrp="1"/>
          </p:cNvSpPr>
          <p:nvPr>
            <p:ph type="body" sz="half" idx="1"/>
          </p:nvPr>
        </p:nvSpPr>
        <p:spPr>
          <a:xfrm>
            <a:off x="1544784" y="2939609"/>
            <a:ext cx="9872833" cy="4693799"/>
          </a:xfrm>
          <a:prstGeom prst="rect">
            <a:avLst/>
          </a:prstGeom>
        </p:spPr>
        <p:txBody>
          <a:bodyPr anchor="t"/>
          <a:lstStyle>
            <a:lvl1pPr marL="450056" indent="-450056">
              <a:lnSpc>
                <a:spcPct val="100000"/>
              </a:lnSpc>
              <a:spcBef>
                <a:spcPts val="1000"/>
              </a:spcBef>
              <a:buSzPct val="100000"/>
              <a:buFont typeface="Arial"/>
              <a:buChar char="•"/>
              <a:defRPr sz="3000">
                <a:solidFill>
                  <a:srgbClr val="082F57"/>
                </a:solidFill>
              </a:defRPr>
            </a:lvl1pPr>
            <a:lvl2pPr marL="885825" indent="-428625">
              <a:lnSpc>
                <a:spcPct val="100000"/>
              </a:lnSpc>
              <a:spcBef>
                <a:spcPts val="1000"/>
              </a:spcBef>
              <a:buSzPct val="100000"/>
              <a:buFont typeface="Arial"/>
              <a:buChar char="–"/>
              <a:defRPr sz="3000">
                <a:solidFill>
                  <a:srgbClr val="082F57"/>
                </a:solidFill>
              </a:defRPr>
            </a:lvl2pPr>
            <a:lvl3pPr marL="1314450" indent="-400050">
              <a:lnSpc>
                <a:spcPct val="100000"/>
              </a:lnSpc>
              <a:spcBef>
                <a:spcPts val="1000"/>
              </a:spcBef>
              <a:buSzPct val="100000"/>
              <a:buFont typeface="Arial"/>
              <a:buChar char="•"/>
              <a:defRPr sz="3000">
                <a:solidFill>
                  <a:srgbClr val="082F57"/>
                </a:solidFill>
              </a:defRPr>
            </a:lvl3pPr>
            <a:lvl4pPr marL="1851660" indent="-480060">
              <a:lnSpc>
                <a:spcPct val="100000"/>
              </a:lnSpc>
              <a:spcBef>
                <a:spcPts val="1000"/>
              </a:spcBef>
              <a:buSzPct val="100000"/>
              <a:buFont typeface="Arial"/>
              <a:buChar char="–"/>
              <a:defRPr sz="3000">
                <a:solidFill>
                  <a:srgbClr val="082F57"/>
                </a:solidFill>
              </a:defRPr>
            </a:lvl4pPr>
            <a:lvl5pPr marL="2308860" indent="-480060">
              <a:lnSpc>
                <a:spcPct val="100000"/>
              </a:lnSpc>
              <a:spcBef>
                <a:spcPts val="1000"/>
              </a:spcBef>
              <a:buSzPct val="100000"/>
              <a:buFont typeface="Arial"/>
              <a:buChar char="»"/>
              <a:defRPr sz="3000">
                <a:solidFill>
                  <a:srgbClr val="082F57"/>
                </a:solidFill>
              </a:defRPr>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xfrm>
            <a:off x="9509281" y="7220077"/>
            <a:ext cx="284960" cy="2893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73828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8"/>
          <a:stretch>
            <a:fillRect/>
          </a:stretch>
        </p:blipFill>
        <p:spPr>
          <a:xfrm>
            <a:off x="0" y="1"/>
            <a:ext cx="13004800" cy="97536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61" r:id="rId3"/>
    <p:sldLayoutId id="2147483664" r:id="rId4"/>
    <p:sldLayoutId id="2147483662" r:id="rId5"/>
    <p:sldLayoutId id="2147483663" r:id="rId6"/>
  </p:sldLayoutIdLst>
  <p:transition spd="med"/>
  <p:txStyles>
    <p:titleStyle>
      <a:lvl1pPr marL="0" marR="0" indent="0" algn="l" defTabSz="1300480" latinLnBrk="0">
        <a:lnSpc>
          <a:spcPct val="100000"/>
        </a:lnSpc>
        <a:spcBef>
          <a:spcPts val="0"/>
        </a:spcBef>
        <a:spcAft>
          <a:spcPts val="0"/>
        </a:spcAft>
        <a:buClrTx/>
        <a:buSzTx/>
        <a:buFontTx/>
        <a:buNone/>
        <a:tabLst/>
        <a:defRPr sz="6000" b="0" i="0" u="none" strike="noStrike" cap="none" spc="0" baseline="0">
          <a:ln>
            <a:noFill/>
          </a:ln>
          <a:solidFill>
            <a:srgbClr val="002241"/>
          </a:solidFill>
          <a:uFillTx/>
          <a:latin typeface="Times New Roman"/>
          <a:ea typeface="Times New Roman"/>
          <a:cs typeface="Times New Roman"/>
          <a:sym typeface="Times New Roman"/>
        </a:defRPr>
      </a:lvl1pPr>
      <a:lvl2pPr marL="0" marR="0" indent="0" algn="l" defTabSz="1300480" latinLnBrk="0">
        <a:lnSpc>
          <a:spcPct val="100000"/>
        </a:lnSpc>
        <a:spcBef>
          <a:spcPts val="0"/>
        </a:spcBef>
        <a:spcAft>
          <a:spcPts val="0"/>
        </a:spcAft>
        <a:buClrTx/>
        <a:buSzTx/>
        <a:buFontTx/>
        <a:buNone/>
        <a:tabLst/>
        <a:defRPr sz="6000" b="0" i="0" u="none" strike="noStrike" cap="none" spc="0" baseline="0">
          <a:ln>
            <a:noFill/>
          </a:ln>
          <a:solidFill>
            <a:srgbClr val="FFFFFF"/>
          </a:solidFill>
          <a:uFillTx/>
          <a:latin typeface="Times New Roman"/>
          <a:ea typeface="Times New Roman"/>
          <a:cs typeface="Times New Roman"/>
          <a:sym typeface="Times New Roman"/>
        </a:defRPr>
      </a:lvl2pPr>
      <a:lvl3pPr marL="0" marR="0" indent="0" algn="l" defTabSz="1300480" latinLnBrk="0">
        <a:lnSpc>
          <a:spcPct val="100000"/>
        </a:lnSpc>
        <a:spcBef>
          <a:spcPts val="0"/>
        </a:spcBef>
        <a:spcAft>
          <a:spcPts val="0"/>
        </a:spcAft>
        <a:buClrTx/>
        <a:buSzTx/>
        <a:buFontTx/>
        <a:buNone/>
        <a:tabLst/>
        <a:defRPr sz="6000" b="0" i="0" u="none" strike="noStrike" cap="none" spc="0" baseline="0">
          <a:ln>
            <a:noFill/>
          </a:ln>
          <a:solidFill>
            <a:srgbClr val="FFFFFF"/>
          </a:solidFill>
          <a:uFillTx/>
          <a:latin typeface="Times New Roman"/>
          <a:ea typeface="Times New Roman"/>
          <a:cs typeface="Times New Roman"/>
          <a:sym typeface="Times New Roman"/>
        </a:defRPr>
      </a:lvl3pPr>
      <a:lvl4pPr marL="0" marR="0" indent="0" algn="l" defTabSz="1300480" latinLnBrk="0">
        <a:lnSpc>
          <a:spcPct val="100000"/>
        </a:lnSpc>
        <a:spcBef>
          <a:spcPts val="0"/>
        </a:spcBef>
        <a:spcAft>
          <a:spcPts val="0"/>
        </a:spcAft>
        <a:buClrTx/>
        <a:buSzTx/>
        <a:buFontTx/>
        <a:buNone/>
        <a:tabLst/>
        <a:defRPr sz="6000" b="0" i="0" u="none" strike="noStrike" cap="none" spc="0" baseline="0">
          <a:ln>
            <a:noFill/>
          </a:ln>
          <a:solidFill>
            <a:srgbClr val="FFFFFF"/>
          </a:solidFill>
          <a:uFillTx/>
          <a:latin typeface="Times New Roman"/>
          <a:ea typeface="Times New Roman"/>
          <a:cs typeface="Times New Roman"/>
          <a:sym typeface="Times New Roman"/>
        </a:defRPr>
      </a:lvl4pPr>
      <a:lvl5pPr marL="0" marR="0" indent="0" algn="l" defTabSz="1300480" latinLnBrk="0">
        <a:lnSpc>
          <a:spcPct val="100000"/>
        </a:lnSpc>
        <a:spcBef>
          <a:spcPts val="0"/>
        </a:spcBef>
        <a:spcAft>
          <a:spcPts val="0"/>
        </a:spcAft>
        <a:buClrTx/>
        <a:buSzTx/>
        <a:buFontTx/>
        <a:buNone/>
        <a:tabLst/>
        <a:defRPr sz="6000" b="0" i="0" u="none" strike="noStrike" cap="none" spc="0" baseline="0">
          <a:ln>
            <a:noFill/>
          </a:ln>
          <a:solidFill>
            <a:srgbClr val="FFFFFF"/>
          </a:solidFill>
          <a:uFillTx/>
          <a:latin typeface="Times New Roman"/>
          <a:ea typeface="Times New Roman"/>
          <a:cs typeface="Times New Roman"/>
          <a:sym typeface="Times New Roman"/>
        </a:defRPr>
      </a:lvl5pPr>
      <a:lvl6pPr marL="0" marR="0" indent="0" algn="l" defTabSz="1300480" latinLnBrk="0">
        <a:lnSpc>
          <a:spcPct val="100000"/>
        </a:lnSpc>
        <a:spcBef>
          <a:spcPts val="0"/>
        </a:spcBef>
        <a:spcAft>
          <a:spcPts val="0"/>
        </a:spcAft>
        <a:buClrTx/>
        <a:buSzTx/>
        <a:buFontTx/>
        <a:buNone/>
        <a:tabLst/>
        <a:defRPr sz="6000" b="0" i="0" u="none" strike="noStrike" cap="none" spc="0" baseline="0">
          <a:ln>
            <a:noFill/>
          </a:ln>
          <a:solidFill>
            <a:srgbClr val="FFFFFF"/>
          </a:solidFill>
          <a:uFillTx/>
          <a:latin typeface="Times New Roman"/>
          <a:ea typeface="Times New Roman"/>
          <a:cs typeface="Times New Roman"/>
          <a:sym typeface="Times New Roman"/>
        </a:defRPr>
      </a:lvl6pPr>
      <a:lvl7pPr marL="0" marR="0" indent="0" algn="l" defTabSz="1300480" latinLnBrk="0">
        <a:lnSpc>
          <a:spcPct val="100000"/>
        </a:lnSpc>
        <a:spcBef>
          <a:spcPts val="0"/>
        </a:spcBef>
        <a:spcAft>
          <a:spcPts val="0"/>
        </a:spcAft>
        <a:buClrTx/>
        <a:buSzTx/>
        <a:buFontTx/>
        <a:buNone/>
        <a:tabLst/>
        <a:defRPr sz="6000" b="0" i="0" u="none" strike="noStrike" cap="none" spc="0" baseline="0">
          <a:ln>
            <a:noFill/>
          </a:ln>
          <a:solidFill>
            <a:srgbClr val="FFFFFF"/>
          </a:solidFill>
          <a:uFillTx/>
          <a:latin typeface="Times New Roman"/>
          <a:ea typeface="Times New Roman"/>
          <a:cs typeface="Times New Roman"/>
          <a:sym typeface="Times New Roman"/>
        </a:defRPr>
      </a:lvl7pPr>
      <a:lvl8pPr marL="0" marR="0" indent="0" algn="l" defTabSz="1300480" latinLnBrk="0">
        <a:lnSpc>
          <a:spcPct val="100000"/>
        </a:lnSpc>
        <a:spcBef>
          <a:spcPts val="0"/>
        </a:spcBef>
        <a:spcAft>
          <a:spcPts val="0"/>
        </a:spcAft>
        <a:buClrTx/>
        <a:buSzTx/>
        <a:buFontTx/>
        <a:buNone/>
        <a:tabLst/>
        <a:defRPr sz="6000" b="0" i="0" u="none" strike="noStrike" cap="none" spc="0" baseline="0">
          <a:ln>
            <a:noFill/>
          </a:ln>
          <a:solidFill>
            <a:srgbClr val="FFFFFF"/>
          </a:solidFill>
          <a:uFillTx/>
          <a:latin typeface="Times New Roman"/>
          <a:ea typeface="Times New Roman"/>
          <a:cs typeface="Times New Roman"/>
          <a:sym typeface="Times New Roman"/>
        </a:defRPr>
      </a:lvl8pPr>
      <a:lvl9pPr marL="0" marR="0" indent="0" algn="l" defTabSz="1300480" latinLnBrk="0">
        <a:lnSpc>
          <a:spcPct val="100000"/>
        </a:lnSpc>
        <a:spcBef>
          <a:spcPts val="0"/>
        </a:spcBef>
        <a:spcAft>
          <a:spcPts val="0"/>
        </a:spcAft>
        <a:buClrTx/>
        <a:buSzTx/>
        <a:buFontTx/>
        <a:buNone/>
        <a:tabLst/>
        <a:defRPr sz="6000" b="0" i="0" u="none" strike="noStrike" cap="none" spc="0" baseline="0">
          <a:ln>
            <a:noFill/>
          </a:ln>
          <a:solidFill>
            <a:srgbClr val="FFFFFF"/>
          </a:solidFill>
          <a:uFillTx/>
          <a:latin typeface="Times New Roman"/>
          <a:ea typeface="Times New Roman"/>
          <a:cs typeface="Times New Roman"/>
          <a:sym typeface="Times New Roman"/>
        </a:defRPr>
      </a:lvl9pPr>
    </p:titleStyle>
    <p:bodyStyle>
      <a:lvl1pPr marL="0" marR="0" indent="0" algn="l" defTabSz="1300480" rtl="0" latinLnBrk="0">
        <a:lnSpc>
          <a:spcPct val="120000"/>
        </a:lnSpc>
        <a:spcBef>
          <a:spcPts val="600"/>
        </a:spcBef>
        <a:spcAft>
          <a:spcPts val="0"/>
        </a:spcAft>
        <a:buClrTx/>
        <a:buSzTx/>
        <a:buFontTx/>
        <a:buNone/>
        <a:tabLst/>
        <a:defRPr sz="2100" b="0" i="0" u="none" strike="noStrike" cap="none" spc="0" baseline="0">
          <a:ln>
            <a:noFill/>
          </a:ln>
          <a:solidFill>
            <a:srgbClr val="002241"/>
          </a:solidFill>
          <a:uFillTx/>
          <a:latin typeface="Arial"/>
          <a:ea typeface="Arial"/>
          <a:cs typeface="Arial"/>
          <a:sym typeface="Arial"/>
        </a:defRPr>
      </a:lvl1pPr>
      <a:lvl2pPr marL="0" marR="0" indent="457200" algn="l" defTabSz="1300480" rtl="0" latinLnBrk="0">
        <a:lnSpc>
          <a:spcPct val="120000"/>
        </a:lnSpc>
        <a:spcBef>
          <a:spcPts val="600"/>
        </a:spcBef>
        <a:spcAft>
          <a:spcPts val="0"/>
        </a:spcAft>
        <a:buClrTx/>
        <a:buSzTx/>
        <a:buFontTx/>
        <a:buNone/>
        <a:tabLst/>
        <a:defRPr sz="2100" b="0" i="0" u="none" strike="noStrike" cap="none" spc="0" baseline="0">
          <a:ln>
            <a:noFill/>
          </a:ln>
          <a:solidFill>
            <a:srgbClr val="002241"/>
          </a:solidFill>
          <a:uFillTx/>
          <a:latin typeface="Arial"/>
          <a:ea typeface="Arial"/>
          <a:cs typeface="Arial"/>
          <a:sym typeface="Arial"/>
        </a:defRPr>
      </a:lvl2pPr>
      <a:lvl3pPr marL="0" marR="0" indent="914400" algn="l" defTabSz="1300480" rtl="0" latinLnBrk="0">
        <a:lnSpc>
          <a:spcPct val="120000"/>
        </a:lnSpc>
        <a:spcBef>
          <a:spcPts val="600"/>
        </a:spcBef>
        <a:spcAft>
          <a:spcPts val="0"/>
        </a:spcAft>
        <a:buClrTx/>
        <a:buSzTx/>
        <a:buFontTx/>
        <a:buNone/>
        <a:tabLst/>
        <a:defRPr sz="2100" b="0" i="0" u="none" strike="noStrike" cap="none" spc="0" baseline="0">
          <a:ln>
            <a:noFill/>
          </a:ln>
          <a:solidFill>
            <a:srgbClr val="002241"/>
          </a:solidFill>
          <a:uFillTx/>
          <a:latin typeface="Arial"/>
          <a:ea typeface="Arial"/>
          <a:cs typeface="Arial"/>
          <a:sym typeface="Arial"/>
        </a:defRPr>
      </a:lvl3pPr>
      <a:lvl4pPr marL="0" marR="0" indent="1371600" algn="l" defTabSz="1300480" rtl="0" latinLnBrk="0">
        <a:lnSpc>
          <a:spcPct val="120000"/>
        </a:lnSpc>
        <a:spcBef>
          <a:spcPts val="600"/>
        </a:spcBef>
        <a:spcAft>
          <a:spcPts val="0"/>
        </a:spcAft>
        <a:buClrTx/>
        <a:buSzTx/>
        <a:buFontTx/>
        <a:buNone/>
        <a:tabLst/>
        <a:defRPr sz="2100" b="0" i="0" u="none" strike="noStrike" cap="none" spc="0" baseline="0">
          <a:ln>
            <a:noFill/>
          </a:ln>
          <a:solidFill>
            <a:srgbClr val="002241"/>
          </a:solidFill>
          <a:uFillTx/>
          <a:latin typeface="Arial"/>
          <a:ea typeface="Arial"/>
          <a:cs typeface="Arial"/>
          <a:sym typeface="Arial"/>
        </a:defRPr>
      </a:lvl4pPr>
      <a:lvl5pPr marL="0" marR="0" indent="1828800" algn="l" defTabSz="1300480" rtl="0" latinLnBrk="0">
        <a:lnSpc>
          <a:spcPct val="120000"/>
        </a:lnSpc>
        <a:spcBef>
          <a:spcPts val="600"/>
        </a:spcBef>
        <a:spcAft>
          <a:spcPts val="0"/>
        </a:spcAft>
        <a:buClrTx/>
        <a:buSzTx/>
        <a:buFontTx/>
        <a:buNone/>
        <a:tabLst/>
        <a:defRPr sz="2100" b="0" i="0" u="none" strike="noStrike" cap="none" spc="0" baseline="0">
          <a:ln>
            <a:noFill/>
          </a:ln>
          <a:solidFill>
            <a:srgbClr val="002241"/>
          </a:solidFill>
          <a:uFillTx/>
          <a:latin typeface="Arial"/>
          <a:ea typeface="Arial"/>
          <a:cs typeface="Arial"/>
          <a:sym typeface="Arial"/>
        </a:defRPr>
      </a:lvl5pPr>
      <a:lvl6pPr marL="0" marR="0" indent="2286000" algn="l" defTabSz="1300480" rtl="0" latinLnBrk="0">
        <a:lnSpc>
          <a:spcPct val="120000"/>
        </a:lnSpc>
        <a:spcBef>
          <a:spcPts val="600"/>
        </a:spcBef>
        <a:spcAft>
          <a:spcPts val="0"/>
        </a:spcAft>
        <a:buClrTx/>
        <a:buSzTx/>
        <a:buFontTx/>
        <a:buNone/>
        <a:tabLst/>
        <a:defRPr sz="2100" b="0" i="0" u="none" strike="noStrike" cap="none" spc="0" baseline="0">
          <a:ln>
            <a:noFill/>
          </a:ln>
          <a:solidFill>
            <a:srgbClr val="FFFFFF"/>
          </a:solidFill>
          <a:uFillTx/>
          <a:latin typeface="Arial"/>
          <a:ea typeface="Arial"/>
          <a:cs typeface="Arial"/>
          <a:sym typeface="Arial"/>
        </a:defRPr>
      </a:lvl6pPr>
      <a:lvl7pPr marL="0" marR="0" indent="2743200" algn="l" defTabSz="1300480" rtl="0" latinLnBrk="0">
        <a:lnSpc>
          <a:spcPct val="120000"/>
        </a:lnSpc>
        <a:spcBef>
          <a:spcPts val="600"/>
        </a:spcBef>
        <a:spcAft>
          <a:spcPts val="0"/>
        </a:spcAft>
        <a:buClrTx/>
        <a:buSzTx/>
        <a:buFontTx/>
        <a:buNone/>
        <a:tabLst/>
        <a:defRPr sz="2100" b="0" i="0" u="none" strike="noStrike" cap="none" spc="0" baseline="0">
          <a:ln>
            <a:noFill/>
          </a:ln>
          <a:solidFill>
            <a:srgbClr val="FFFFFF"/>
          </a:solidFill>
          <a:uFillTx/>
          <a:latin typeface="Arial"/>
          <a:ea typeface="Arial"/>
          <a:cs typeface="Arial"/>
          <a:sym typeface="Arial"/>
        </a:defRPr>
      </a:lvl7pPr>
      <a:lvl8pPr marL="0" marR="0" indent="3200400" algn="l" defTabSz="1300480" rtl="0" latinLnBrk="0">
        <a:lnSpc>
          <a:spcPct val="120000"/>
        </a:lnSpc>
        <a:spcBef>
          <a:spcPts val="600"/>
        </a:spcBef>
        <a:spcAft>
          <a:spcPts val="0"/>
        </a:spcAft>
        <a:buClrTx/>
        <a:buSzTx/>
        <a:buFontTx/>
        <a:buNone/>
        <a:tabLst/>
        <a:defRPr sz="2100" b="0" i="0" u="none" strike="noStrike" cap="none" spc="0" baseline="0">
          <a:ln>
            <a:noFill/>
          </a:ln>
          <a:solidFill>
            <a:srgbClr val="FFFFFF"/>
          </a:solidFill>
          <a:uFillTx/>
          <a:latin typeface="Arial"/>
          <a:ea typeface="Arial"/>
          <a:cs typeface="Arial"/>
          <a:sym typeface="Arial"/>
        </a:defRPr>
      </a:lvl8pPr>
      <a:lvl9pPr marL="0" marR="0" indent="3657600" algn="l" defTabSz="1300480" rtl="0" latinLnBrk="0">
        <a:lnSpc>
          <a:spcPct val="120000"/>
        </a:lnSpc>
        <a:spcBef>
          <a:spcPts val="600"/>
        </a:spcBef>
        <a:spcAft>
          <a:spcPts val="0"/>
        </a:spcAft>
        <a:buClrTx/>
        <a:buSzTx/>
        <a:buFontTx/>
        <a:buNone/>
        <a:tabLst/>
        <a:defRPr sz="2100" b="0" i="0" u="none" strike="noStrike" cap="none" spc="0" baseline="0">
          <a:ln>
            <a:noFill/>
          </a:ln>
          <a:solidFill>
            <a:srgbClr val="FFFFFF"/>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r" defTabSz="130048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r" defTabSz="130048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r" defTabSz="130048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r" defTabSz="130048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r" defTabSz="130048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r" defTabSz="130048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r" defTabSz="130048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r" defTabSz="130048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1578574" y="3356448"/>
            <a:ext cx="10972505" cy="1731746"/>
          </a:xfrm>
          <a:prstGeom prst="rect">
            <a:avLst/>
          </a:prstGeom>
        </p:spPr>
        <p:txBody>
          <a:bodyPr/>
          <a:lstStyle/>
          <a:p>
            <a:pPr defTabSz="1248460">
              <a:defRPr sz="9600"/>
            </a:pPr>
            <a:r>
              <a:rPr lang="en-US" sz="6600" dirty="0"/>
              <a:t>The </a:t>
            </a:r>
            <a:r>
              <a:rPr lang="en-US" sz="6600" dirty="0" smtClean="0"/>
              <a:t>Resident</a:t>
            </a:r>
            <a:r>
              <a:rPr lang="en-US" dirty="0"/>
              <a:t> </a:t>
            </a:r>
            <a:r>
              <a:rPr lang="en-US" sz="6600" dirty="0" smtClean="0"/>
              <a:t>in </a:t>
            </a:r>
            <a:r>
              <a:rPr lang="en-US" sz="6600" dirty="0"/>
              <a:t>Difficulty</a:t>
            </a:r>
            <a:endParaRPr sz="6600" dirty="0"/>
          </a:p>
        </p:txBody>
      </p:sp>
      <p:sp>
        <p:nvSpPr>
          <p:cNvPr id="159" name="Shape 159"/>
          <p:cNvSpPr>
            <a:spLocks noGrp="1"/>
          </p:cNvSpPr>
          <p:nvPr>
            <p:ph type="body" sz="quarter" idx="1"/>
          </p:nvPr>
        </p:nvSpPr>
        <p:spPr>
          <a:xfrm>
            <a:off x="1581163" y="6181914"/>
            <a:ext cx="7825883" cy="639192"/>
          </a:xfrm>
          <a:prstGeom prst="rect">
            <a:avLst/>
          </a:prstGeom>
        </p:spPr>
        <p:txBody>
          <a:bodyPr/>
          <a:lstStyle/>
          <a:p>
            <a:r>
              <a:rPr lang="en-US" sz="3600" dirty="0"/>
              <a:t>Dean Seehusen, MD, MPH</a:t>
            </a:r>
          </a:p>
          <a:p>
            <a:r>
              <a:rPr lang="en-US" sz="2400" dirty="0"/>
              <a:t>Associate Dean for Graduate Medical </a:t>
            </a:r>
            <a:r>
              <a:rPr lang="en-US" sz="2400" dirty="0" smtClean="0"/>
              <a:t>Education</a:t>
            </a:r>
          </a:p>
          <a:p>
            <a:r>
              <a:rPr lang="en-US" sz="2400" dirty="0" smtClean="0"/>
              <a:t>Professor of Family Medicine</a:t>
            </a:r>
            <a:endParaRPr lang="en-US" sz="2400" dirty="0"/>
          </a:p>
          <a:p>
            <a:endParaRPr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82514" y="7823200"/>
            <a:ext cx="609600" cy="609600"/>
          </a:xfrm>
          <a:prstGeom prst="rect">
            <a:avLst/>
          </a:prstGeom>
        </p:spPr>
      </p:pic>
    </p:spTree>
    <p:extLst>
      <p:ext uri="{BB962C8B-B14F-4D97-AF65-F5344CB8AC3E}">
        <p14:creationId xmlns:p14="http://schemas.microsoft.com/office/powerpoint/2010/main" val="1350939850"/>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5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Legal Considerations</a:t>
            </a:r>
          </a:p>
        </p:txBody>
      </p:sp>
      <p:sp>
        <p:nvSpPr>
          <p:cNvPr id="5" name="Text Placeholder 4"/>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22342707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055" y="200417"/>
            <a:ext cx="9872834" cy="1045602"/>
          </a:xfrm>
        </p:spPr>
        <p:txBody>
          <a:bodyPr/>
          <a:lstStyle/>
          <a:p>
            <a:r>
              <a:rPr lang="en-US" dirty="0"/>
              <a:t>Legal Precedent</a:t>
            </a:r>
          </a:p>
        </p:txBody>
      </p:sp>
      <p:sp>
        <p:nvSpPr>
          <p:cNvPr id="3" name="Text Placeholder 2"/>
          <p:cNvSpPr>
            <a:spLocks noGrp="1"/>
          </p:cNvSpPr>
          <p:nvPr>
            <p:ph type="body" sz="half" idx="1"/>
          </p:nvPr>
        </p:nvSpPr>
        <p:spPr>
          <a:xfrm>
            <a:off x="1081321" y="1416252"/>
            <a:ext cx="11294394" cy="4693799"/>
          </a:xfrm>
        </p:spPr>
        <p:txBody>
          <a:bodyPr/>
          <a:lstStyle/>
          <a:p>
            <a:r>
              <a:rPr lang="en-US" dirty="0"/>
              <a:t>Two medical education cases have reached the supreme court</a:t>
            </a:r>
          </a:p>
          <a:p>
            <a:pPr lvl="1"/>
            <a:r>
              <a:rPr lang="en-US" dirty="0"/>
              <a:t>Institution upheld in both</a:t>
            </a:r>
          </a:p>
          <a:p>
            <a:r>
              <a:rPr lang="en-US" dirty="0"/>
              <a:t>Adherence to due process</a:t>
            </a:r>
          </a:p>
          <a:p>
            <a:pPr lvl="1"/>
            <a:r>
              <a:rPr lang="en-US" dirty="0"/>
              <a:t>Program/Institution must have a well designed due process</a:t>
            </a:r>
          </a:p>
          <a:p>
            <a:pPr lvl="1"/>
            <a:r>
              <a:rPr lang="en-US" dirty="0"/>
              <a:t>Must be followed precisely to stand up to scrutiny</a:t>
            </a:r>
          </a:p>
          <a:p>
            <a:r>
              <a:rPr lang="en-US" dirty="0"/>
              <a:t>Key components of the due process</a:t>
            </a:r>
          </a:p>
          <a:p>
            <a:pPr lvl="1"/>
            <a:r>
              <a:rPr lang="en-US" dirty="0"/>
              <a:t>Notification of deficiencies</a:t>
            </a:r>
          </a:p>
          <a:p>
            <a:pPr lvl="1"/>
            <a:r>
              <a:rPr lang="en-US" dirty="0"/>
              <a:t>Opportunity to remediate deficiencies</a:t>
            </a:r>
          </a:p>
          <a:p>
            <a:r>
              <a:rPr lang="en-US" dirty="0"/>
              <a:t>Decisions </a:t>
            </a:r>
          </a:p>
          <a:p>
            <a:pPr lvl="1"/>
            <a:r>
              <a:rPr lang="en-US" dirty="0"/>
              <a:t>Must be made carefully and deliberately</a:t>
            </a:r>
          </a:p>
          <a:p>
            <a:pPr lvl="1"/>
            <a:r>
              <a:rPr lang="en-US" dirty="0"/>
              <a:t>Must be made using the entire academic record not a single data point</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66115" y="7953829"/>
            <a:ext cx="609600" cy="609600"/>
          </a:xfrm>
          <a:prstGeom prst="rect">
            <a:avLst/>
          </a:prstGeom>
        </p:spPr>
      </p:pic>
    </p:spTree>
    <p:extLst>
      <p:ext uri="{BB962C8B-B14F-4D97-AF65-F5344CB8AC3E}">
        <p14:creationId xmlns:p14="http://schemas.microsoft.com/office/powerpoint/2010/main" val="256108376"/>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4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Bibliography</a:t>
            </a:r>
          </a:p>
        </p:txBody>
      </p:sp>
      <p:sp>
        <p:nvSpPr>
          <p:cNvPr id="5" name="Text Placeholder 4"/>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38904459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142" y="348390"/>
            <a:ext cx="9872834" cy="1045602"/>
          </a:xfrm>
        </p:spPr>
        <p:txBody>
          <a:bodyPr/>
          <a:lstStyle/>
          <a:p>
            <a:r>
              <a:rPr lang="en-US" dirty="0"/>
              <a:t>Bibliography</a:t>
            </a:r>
          </a:p>
        </p:txBody>
      </p:sp>
      <p:sp>
        <p:nvSpPr>
          <p:cNvPr id="3" name="Text Placeholder 2"/>
          <p:cNvSpPr>
            <a:spLocks noGrp="1"/>
          </p:cNvSpPr>
          <p:nvPr>
            <p:ph type="body" sz="half" idx="1"/>
          </p:nvPr>
        </p:nvSpPr>
        <p:spPr>
          <a:xfrm>
            <a:off x="1544783" y="1528986"/>
            <a:ext cx="9872833" cy="4693799"/>
          </a:xfrm>
        </p:spPr>
        <p:txBody>
          <a:bodyPr/>
          <a:lstStyle/>
          <a:p>
            <a:r>
              <a:rPr lang="en-US" sz="2400" dirty="0" err="1"/>
              <a:t>Guerrasio</a:t>
            </a:r>
            <a:r>
              <a:rPr lang="en-US" sz="2400" dirty="0"/>
              <a:t> J. Remediation of the Struggling Medical Learner. 2013 Irwin, Pa Association for Hospital Medical Education Press</a:t>
            </a:r>
          </a:p>
          <a:p>
            <a:r>
              <a:rPr lang="en-US" sz="2400" dirty="0" err="1"/>
              <a:t>Guerrasio</a:t>
            </a:r>
            <a:r>
              <a:rPr lang="en-US" sz="2400" dirty="0"/>
              <a:t> J, </a:t>
            </a:r>
            <a:r>
              <a:rPr lang="en-US" sz="2400" dirty="0" err="1"/>
              <a:t>Garrity</a:t>
            </a:r>
            <a:r>
              <a:rPr lang="en-US" sz="2400" dirty="0"/>
              <a:t> MJ, </a:t>
            </a:r>
            <a:r>
              <a:rPr lang="en-US" sz="2400" dirty="0" err="1"/>
              <a:t>Aagaard</a:t>
            </a:r>
            <a:r>
              <a:rPr lang="en-US" sz="2400" dirty="0"/>
              <a:t> EM. Learner deficits and academic outcomes of medical students, residents, fellows, and attending physicians referred to a remediation program, 2006-2012. </a:t>
            </a:r>
            <a:r>
              <a:rPr lang="en-US" sz="2400" dirty="0" err="1"/>
              <a:t>Acad</a:t>
            </a:r>
            <a:r>
              <a:rPr lang="en-US" sz="2400" dirty="0"/>
              <a:t> Med. 2014 Feb;89(2):352-8.</a:t>
            </a:r>
          </a:p>
          <a:p>
            <a:r>
              <a:rPr lang="de-DE" sz="2400" dirty="0"/>
              <a:t>Warburton KM, Goren E, Dine CJ. </a:t>
            </a:r>
            <a:r>
              <a:rPr lang="en-US" sz="2400" dirty="0"/>
              <a:t>Comprehensive Assessment of Struggling Learners Referred to a Graduate Medical Education Remediation Program. J Grad Med Educ. 2017 Dec;9(6):763-767. </a:t>
            </a:r>
          </a:p>
          <a:p>
            <a:r>
              <a:rPr lang="nb-NO" sz="2400" dirty="0"/>
              <a:t>Smith CS, Stevens NG, Servis M. </a:t>
            </a:r>
            <a:r>
              <a:rPr lang="en-US" sz="2400" dirty="0"/>
              <a:t>A general framework for approaching residents in difficulty. Fam Med. 2007 May;39(5):331-6.</a:t>
            </a:r>
          </a:p>
          <a:p>
            <a:r>
              <a:rPr lang="en-US" sz="2400" dirty="0" err="1"/>
              <a:t>Steinert</a:t>
            </a:r>
            <a:r>
              <a:rPr lang="en-US" sz="2400" dirty="0"/>
              <a:t> Y. The "problem" learner: whose problem is it? AMEE Guide No. 76. Med Teach. 2013 Apr;35(4):e1035-45</a:t>
            </a:r>
          </a:p>
          <a:p>
            <a:r>
              <a:rPr lang="en-US" sz="2400" dirty="0"/>
              <a:t>MacLeod L. Making SMART goals smarter. Physician Exec. 2012 Mar-Apr;38(2):68-70, 72. </a:t>
            </a:r>
            <a:endParaRPr lang="en-US" sz="2400" dirty="0" smtClean="0"/>
          </a:p>
          <a:p>
            <a:r>
              <a:rPr lang="en-US" sz="2400" dirty="0"/>
              <a:t>Yao DC, Wright SM. The challenge of problem residents. J Gen Intern Med. 2001 Jul;16(7):486-92.</a:t>
            </a:r>
          </a:p>
          <a:p>
            <a:endParaRPr lang="en-US" sz="2400" dirty="0"/>
          </a:p>
          <a:p>
            <a:pPr marL="0" indent="0">
              <a:buNone/>
            </a:pPr>
            <a:endParaRPr lang="en-US" dirty="0"/>
          </a:p>
        </p:txBody>
      </p:sp>
    </p:spTree>
    <p:extLst>
      <p:ext uri="{BB962C8B-B14F-4D97-AF65-F5344CB8AC3E}">
        <p14:creationId xmlns:p14="http://schemas.microsoft.com/office/powerpoint/2010/main" val="419862521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783" y="383176"/>
            <a:ext cx="9872834" cy="1045602"/>
          </a:xfrm>
        </p:spPr>
        <p:txBody>
          <a:bodyPr/>
          <a:lstStyle/>
          <a:p>
            <a:r>
              <a:rPr lang="en-US" dirty="0"/>
              <a:t>Bibliography</a:t>
            </a:r>
          </a:p>
        </p:txBody>
      </p:sp>
      <p:sp>
        <p:nvSpPr>
          <p:cNvPr id="3" name="Text Placeholder 2"/>
          <p:cNvSpPr>
            <a:spLocks noGrp="1"/>
          </p:cNvSpPr>
          <p:nvPr>
            <p:ph type="body" sz="half" idx="1"/>
          </p:nvPr>
        </p:nvSpPr>
        <p:spPr>
          <a:xfrm>
            <a:off x="1106372" y="1528986"/>
            <a:ext cx="11119031" cy="4693799"/>
          </a:xfrm>
        </p:spPr>
        <p:txBody>
          <a:bodyPr/>
          <a:lstStyle/>
          <a:p>
            <a:r>
              <a:rPr lang="en-US" sz="2400" dirty="0" smtClean="0"/>
              <a:t>Reamy BV, Harman JH. Residents in trouble: an in-depth assessment of the 25-year experience of a single family medicine residency. Fam Med. 2006 Apr;38(4):252-7.</a:t>
            </a:r>
          </a:p>
          <a:p>
            <a:r>
              <a:rPr lang="en-US" sz="2400" dirty="0" err="1" smtClean="0"/>
              <a:t>Roback</a:t>
            </a:r>
            <a:r>
              <a:rPr lang="en-US" sz="2400" dirty="0" smtClean="0"/>
              <a:t> HB, Crowder MK. Psychiatric resident dismissal: a national survey of training programs. Am J Psychiatry. 1989 Jan;146(1):96-8.</a:t>
            </a:r>
          </a:p>
          <a:p>
            <a:r>
              <a:rPr lang="en-US" sz="2400" dirty="0" smtClean="0"/>
              <a:t>Yao DC, Wright SM. National survey of internal medicine residency program directors regarding problem residents. JAMA. 2000 Sep 6;284(9):1099-104.</a:t>
            </a:r>
          </a:p>
          <a:p>
            <a:r>
              <a:rPr lang="fr-FR" sz="2400" dirty="0" smtClean="0"/>
              <a:t>Boileau E, St-</a:t>
            </a:r>
            <a:r>
              <a:rPr lang="fr-FR" sz="2400" dirty="0" err="1" smtClean="0"/>
              <a:t>Onge</a:t>
            </a:r>
            <a:r>
              <a:rPr lang="fr-FR" sz="2400" dirty="0" smtClean="0"/>
              <a:t> C, </a:t>
            </a:r>
            <a:r>
              <a:rPr lang="fr-FR" sz="2400" dirty="0" err="1" smtClean="0"/>
              <a:t>Audétat</a:t>
            </a:r>
            <a:r>
              <a:rPr lang="fr-FR" sz="2400" dirty="0" smtClean="0"/>
              <a:t> MC. </a:t>
            </a:r>
            <a:r>
              <a:rPr lang="en-US" sz="2400" dirty="0" smtClean="0"/>
              <a:t>Is there a way for clinical teachers to assist struggling learners? A synthetic review of the literature. </a:t>
            </a:r>
            <a:r>
              <a:rPr lang="en-US" sz="2400" dirty="0" err="1" smtClean="0"/>
              <a:t>Adv</a:t>
            </a:r>
            <a:r>
              <a:rPr lang="en-US" sz="2400" dirty="0" smtClean="0"/>
              <a:t> Med </a:t>
            </a:r>
            <a:r>
              <a:rPr lang="en-US" sz="2400" dirty="0" err="1" smtClean="0"/>
              <a:t>Educ</a:t>
            </a:r>
            <a:r>
              <a:rPr lang="en-US" sz="2400" dirty="0" smtClean="0"/>
              <a:t> </a:t>
            </a:r>
            <a:r>
              <a:rPr lang="en-US" sz="2400" dirty="0" err="1" smtClean="0"/>
              <a:t>Pract</a:t>
            </a:r>
            <a:r>
              <a:rPr lang="en-US" sz="2400" dirty="0" smtClean="0"/>
              <a:t>. 2017 Jan 18;8:89-97.</a:t>
            </a:r>
          </a:p>
          <a:p>
            <a:r>
              <a:rPr lang="en-US" sz="2400" dirty="0" err="1" smtClean="0"/>
              <a:t>Langlois</a:t>
            </a:r>
            <a:r>
              <a:rPr lang="en-US" sz="2400" dirty="0" smtClean="0"/>
              <a:t> JP, Thach S. Managing the difficult learning situation. </a:t>
            </a:r>
            <a:r>
              <a:rPr lang="en-US" sz="2400" i="1" dirty="0" smtClean="0"/>
              <a:t>Fam Med</a:t>
            </a:r>
            <a:r>
              <a:rPr lang="en-US" sz="2400" dirty="0" smtClean="0"/>
              <a:t>. 2000;32(5):307–309.</a:t>
            </a:r>
          </a:p>
          <a:p>
            <a:r>
              <a:rPr lang="en-US" sz="2400" dirty="0" smtClean="0"/>
              <a:t>Christensen MK, O'Neill L, Hansen DH, </a:t>
            </a:r>
            <a:r>
              <a:rPr lang="en-US" sz="2400" dirty="0" err="1" smtClean="0"/>
              <a:t>Norberg</a:t>
            </a:r>
            <a:r>
              <a:rPr lang="en-US" sz="2400" dirty="0" smtClean="0"/>
              <a:t> K, Mortensen LS, Charles P. Residents in difficulty: a mixed methods study on the prevalence, characteristics, and sociocultural challenges from the perspective of residency program directors. BMC Med Educ. 2016 Feb 22;16:69.</a:t>
            </a:r>
          </a:p>
          <a:p>
            <a:endParaRPr lang="en-US" dirty="0"/>
          </a:p>
        </p:txBody>
      </p:sp>
    </p:spTree>
    <p:extLst>
      <p:ext uri="{BB962C8B-B14F-4D97-AF65-F5344CB8AC3E}">
        <p14:creationId xmlns:p14="http://schemas.microsoft.com/office/powerpoint/2010/main" val="41941963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Remediation</a:t>
            </a:r>
          </a:p>
        </p:txBody>
      </p:sp>
      <p:sp>
        <p:nvSpPr>
          <p:cNvPr id="3" name="Text Placeholder 2"/>
          <p:cNvSpPr>
            <a:spLocks noGrp="1"/>
          </p:cNvSpPr>
          <p:nvPr>
            <p:ph type="body" sz="half" idx="1"/>
          </p:nvPr>
        </p:nvSpPr>
        <p:spPr/>
        <p:txBody>
          <a:bodyPr/>
          <a:lstStyle/>
          <a:p>
            <a:r>
              <a:rPr lang="en-US" dirty="0"/>
              <a:t>No magic bullets</a:t>
            </a:r>
          </a:p>
          <a:p>
            <a:r>
              <a:rPr lang="en-US" dirty="0"/>
              <a:t>Individualized to situation</a:t>
            </a:r>
          </a:p>
          <a:p>
            <a:r>
              <a:rPr lang="en-US" dirty="0"/>
              <a:t>Reamy and Harmon found the following methods most often used:</a:t>
            </a:r>
          </a:p>
          <a:p>
            <a:pPr lvl="1"/>
            <a:r>
              <a:rPr lang="en-US" dirty="0"/>
              <a:t>Psychiatric counseling</a:t>
            </a:r>
          </a:p>
          <a:p>
            <a:pPr lvl="1"/>
            <a:r>
              <a:rPr lang="en-US" dirty="0"/>
              <a:t>Increased resident-faculty advising sessions</a:t>
            </a:r>
          </a:p>
          <a:p>
            <a:pPr lvl="1"/>
            <a:r>
              <a:rPr lang="en-US" dirty="0"/>
              <a:t>Core content review</a:t>
            </a:r>
          </a:p>
          <a:p>
            <a:pPr lvl="1"/>
            <a:r>
              <a:rPr lang="en-US" dirty="0"/>
              <a:t>Repeated rotations</a:t>
            </a:r>
          </a:p>
          <a:p>
            <a:pPr lvl="1"/>
            <a:r>
              <a:rPr lang="en-US" dirty="0"/>
              <a:t>Videotaped clinics with faculty feedback</a:t>
            </a:r>
          </a:p>
          <a:p>
            <a:pPr lvl="1"/>
            <a:r>
              <a:rPr lang="en-US" dirty="0"/>
              <a:t>Substance abuse </a:t>
            </a:r>
            <a:r>
              <a:rPr lang="en-US" dirty="0" smtClean="0"/>
              <a:t>treatment</a:t>
            </a:r>
            <a:endParaRPr lang="en-US" dirty="0"/>
          </a:p>
        </p:txBody>
      </p:sp>
      <p:sp>
        <p:nvSpPr>
          <p:cNvPr id="4" name="TextBox 3"/>
          <p:cNvSpPr txBox="1"/>
          <p:nvPr/>
        </p:nvSpPr>
        <p:spPr>
          <a:xfrm>
            <a:off x="5672899" y="8940194"/>
            <a:ext cx="7331901" cy="584775"/>
          </a:xfrm>
          <a:prstGeom prst="rect">
            <a:avLst/>
          </a:prstGeom>
          <a:noFill/>
        </p:spPr>
        <p:txBody>
          <a:bodyPr wrap="square" rtlCol="0">
            <a:spAutoFit/>
          </a:bodyPr>
          <a:lstStyle/>
          <a:p>
            <a:r>
              <a:rPr lang="en-US" sz="1600" dirty="0">
                <a:solidFill>
                  <a:srgbClr val="FFFFFF"/>
                </a:solidFill>
              </a:rPr>
              <a:t>Reamy BV, Harman JH. Residents in trouble: an in-depth assessment of the 25-year experience of a single family medicine residency. Fam Med. 2006 Apr;38(4):252-7.</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916229" y="7692571"/>
            <a:ext cx="609600" cy="609600"/>
          </a:xfrm>
          <a:prstGeom prst="rect">
            <a:avLst/>
          </a:prstGeom>
        </p:spPr>
      </p:pic>
    </p:spTree>
    <p:extLst>
      <p:ext uri="{BB962C8B-B14F-4D97-AF65-F5344CB8AC3E}">
        <p14:creationId xmlns:p14="http://schemas.microsoft.com/office/powerpoint/2010/main" val="2961233281"/>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6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Remediation Outcomes</a:t>
            </a:r>
          </a:p>
        </p:txBody>
      </p:sp>
      <p:sp>
        <p:nvSpPr>
          <p:cNvPr id="3" name="Text Placeholder 2"/>
          <p:cNvSpPr>
            <a:spLocks noGrp="1"/>
          </p:cNvSpPr>
          <p:nvPr>
            <p:ph type="body" sz="half" idx="1"/>
          </p:nvPr>
        </p:nvSpPr>
        <p:spPr>
          <a:xfrm>
            <a:off x="1544783" y="1954871"/>
            <a:ext cx="10918614" cy="4693799"/>
          </a:xfrm>
        </p:spPr>
        <p:txBody>
          <a:bodyPr/>
          <a:lstStyle/>
          <a:p>
            <a:r>
              <a:rPr lang="en-US" dirty="0"/>
              <a:t>Example: University of Colorado School of Medicine</a:t>
            </a:r>
          </a:p>
          <a:p>
            <a:pPr lvl="1"/>
            <a:r>
              <a:rPr lang="en-US" dirty="0"/>
              <a:t>151 learners in difficulty referred between </a:t>
            </a:r>
            <a:r>
              <a:rPr lang="en-US" dirty="0" smtClean="0"/>
              <a:t>2006-2012</a:t>
            </a:r>
          </a:p>
          <a:p>
            <a:pPr lvl="2"/>
            <a:r>
              <a:rPr lang="en-US" dirty="0" smtClean="0"/>
              <a:t>65 were residents </a:t>
            </a:r>
            <a:endParaRPr lang="en-US" dirty="0"/>
          </a:p>
          <a:p>
            <a:pPr lvl="1"/>
            <a:r>
              <a:rPr lang="en-US" dirty="0"/>
              <a:t>Wide range of “deficits</a:t>
            </a:r>
            <a:r>
              <a:rPr lang="en-US" dirty="0" smtClean="0"/>
              <a:t>”</a:t>
            </a:r>
          </a:p>
          <a:p>
            <a:pPr lvl="1"/>
            <a:r>
              <a:rPr lang="en-US" dirty="0"/>
              <a:t>The average resident had 1.6 “deficits</a:t>
            </a:r>
            <a:r>
              <a:rPr lang="en-US" dirty="0" smtClean="0"/>
              <a:t>”</a:t>
            </a:r>
            <a:endParaRPr lang="en-US" dirty="0"/>
          </a:p>
          <a:p>
            <a:pPr lvl="1"/>
            <a:r>
              <a:rPr lang="en-US" dirty="0" smtClean="0"/>
              <a:t>Mean </a:t>
            </a:r>
            <a:r>
              <a:rPr lang="en-US" dirty="0"/>
              <a:t>time to remediate </a:t>
            </a:r>
            <a:r>
              <a:rPr lang="en-US" dirty="0" smtClean="0"/>
              <a:t>a resident </a:t>
            </a:r>
            <a:r>
              <a:rPr lang="en-US" dirty="0"/>
              <a:t>was </a:t>
            </a:r>
            <a:r>
              <a:rPr lang="en-US" dirty="0" smtClean="0"/>
              <a:t>20 </a:t>
            </a:r>
            <a:r>
              <a:rPr lang="en-US" dirty="0"/>
              <a:t>hours </a:t>
            </a:r>
            <a:endParaRPr lang="en-US" dirty="0" smtClean="0"/>
          </a:p>
          <a:p>
            <a:pPr lvl="1"/>
            <a:r>
              <a:rPr lang="en-US" dirty="0" smtClean="0"/>
              <a:t>90</a:t>
            </a:r>
            <a:r>
              <a:rPr lang="en-US" dirty="0"/>
              <a:t>% successful </a:t>
            </a:r>
            <a:r>
              <a:rPr lang="en-US" dirty="0" smtClean="0"/>
              <a:t>resident </a:t>
            </a:r>
            <a:r>
              <a:rPr lang="en-US" dirty="0"/>
              <a:t>remediation</a:t>
            </a:r>
          </a:p>
          <a:p>
            <a:r>
              <a:rPr lang="en-US" dirty="0"/>
              <a:t>90% successful remediation the general rule in the literature</a:t>
            </a:r>
          </a:p>
          <a:p>
            <a:endParaRPr lang="en-US" dirty="0"/>
          </a:p>
        </p:txBody>
      </p:sp>
      <p:sp>
        <p:nvSpPr>
          <p:cNvPr id="4" name="TextBox 3"/>
          <p:cNvSpPr txBox="1"/>
          <p:nvPr/>
        </p:nvSpPr>
        <p:spPr>
          <a:xfrm>
            <a:off x="6268025" y="8802407"/>
            <a:ext cx="6730654" cy="830997"/>
          </a:xfrm>
          <a:prstGeom prst="rect">
            <a:avLst/>
          </a:prstGeom>
          <a:noFill/>
        </p:spPr>
        <p:txBody>
          <a:bodyPr wrap="square" rtlCol="0">
            <a:spAutoFit/>
          </a:bodyPr>
          <a:lstStyle/>
          <a:p>
            <a:r>
              <a:rPr lang="en-US" sz="1600" dirty="0">
                <a:solidFill>
                  <a:srgbClr val="FFFFFF"/>
                </a:solidFill>
              </a:rPr>
              <a:t>Guerrasio J, </a:t>
            </a:r>
            <a:r>
              <a:rPr lang="en-US" sz="1600" dirty="0" err="1">
                <a:solidFill>
                  <a:srgbClr val="FFFFFF"/>
                </a:solidFill>
              </a:rPr>
              <a:t>Garrity</a:t>
            </a:r>
            <a:r>
              <a:rPr lang="en-US" sz="1600" dirty="0">
                <a:solidFill>
                  <a:srgbClr val="FFFFFF"/>
                </a:solidFill>
              </a:rPr>
              <a:t> MJ, </a:t>
            </a:r>
            <a:r>
              <a:rPr lang="en-US" sz="1600" dirty="0" err="1">
                <a:solidFill>
                  <a:srgbClr val="FFFFFF"/>
                </a:solidFill>
              </a:rPr>
              <a:t>Aagaard</a:t>
            </a:r>
            <a:r>
              <a:rPr lang="en-US" sz="1600" dirty="0">
                <a:solidFill>
                  <a:srgbClr val="FFFFFF"/>
                </a:solidFill>
              </a:rPr>
              <a:t> EM. Learner deficits and academic outcomes of medical students, residents, fellows, and attending physicians referred to a remediation program, 2006-2012. </a:t>
            </a:r>
            <a:r>
              <a:rPr lang="en-US" sz="1600" dirty="0" err="1">
                <a:solidFill>
                  <a:srgbClr val="FFFFFF"/>
                </a:solidFill>
              </a:rPr>
              <a:t>Acad</a:t>
            </a:r>
            <a:r>
              <a:rPr lang="en-US" sz="1600" dirty="0">
                <a:solidFill>
                  <a:srgbClr val="FFFFFF"/>
                </a:solidFill>
              </a:rPr>
              <a:t> Med. 2014 Feb;89(2):352-8</a:t>
            </a:r>
            <a:r>
              <a:rPr lang="en-US" sz="1400" dirty="0"/>
              <a:t>.</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017829" y="7649029"/>
            <a:ext cx="609600" cy="609600"/>
          </a:xfrm>
          <a:prstGeom prst="rect">
            <a:avLst/>
          </a:prstGeom>
        </p:spPr>
      </p:pic>
    </p:spTree>
    <p:extLst>
      <p:ext uri="{BB962C8B-B14F-4D97-AF65-F5344CB8AC3E}">
        <p14:creationId xmlns:p14="http://schemas.microsoft.com/office/powerpoint/2010/main" val="433895141"/>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Presentation</a:t>
            </a:r>
          </a:p>
        </p:txBody>
      </p:sp>
      <p:sp>
        <p:nvSpPr>
          <p:cNvPr id="5" name="Text Placeholder 4"/>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7368338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782" y="573858"/>
            <a:ext cx="11194187" cy="1045602"/>
          </a:xfrm>
        </p:spPr>
        <p:txBody>
          <a:bodyPr/>
          <a:lstStyle/>
          <a:p>
            <a:r>
              <a:rPr lang="en-US" dirty="0"/>
              <a:t>The Subjective Opinion is Formed</a:t>
            </a:r>
          </a:p>
        </p:txBody>
      </p:sp>
      <p:sp>
        <p:nvSpPr>
          <p:cNvPr id="3" name="Text Placeholder 2"/>
          <p:cNvSpPr>
            <a:spLocks noGrp="1"/>
          </p:cNvSpPr>
          <p:nvPr>
            <p:ph type="body" sz="half" idx="1"/>
          </p:nvPr>
        </p:nvSpPr>
        <p:spPr/>
        <p:txBody>
          <a:bodyPr/>
          <a:lstStyle/>
          <a:p>
            <a:pPr marL="0" indent="0">
              <a:buNone/>
            </a:pPr>
            <a:r>
              <a:rPr lang="en-US" dirty="0"/>
              <a:t>Justin is a PGY-1 resident rotating in the ICU.  Over the first 5 days of the rotation, he has shown up 10-15 minutes late for rounds 4 times. He is doing well on the rotation in all other aspects.  However, his showing up late leads to rounds being disorganized, all the patient data not being available, and the whole team having a less productive learning environment.</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98515" y="7794171"/>
            <a:ext cx="609600" cy="609600"/>
          </a:xfrm>
          <a:prstGeom prst="rect">
            <a:avLst/>
          </a:prstGeom>
        </p:spPr>
      </p:pic>
    </p:spTree>
    <p:extLst>
      <p:ext uri="{BB962C8B-B14F-4D97-AF65-F5344CB8AC3E}">
        <p14:creationId xmlns:p14="http://schemas.microsoft.com/office/powerpoint/2010/main" val="3200642422"/>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782" y="573858"/>
            <a:ext cx="11369551" cy="1045602"/>
          </a:xfrm>
        </p:spPr>
        <p:txBody>
          <a:bodyPr/>
          <a:lstStyle/>
          <a:p>
            <a:r>
              <a:rPr lang="en-US" dirty="0"/>
              <a:t>Other Objective Evidence is Sought</a:t>
            </a:r>
          </a:p>
        </p:txBody>
      </p:sp>
      <p:sp>
        <p:nvSpPr>
          <p:cNvPr id="3" name="Text Placeholder 2"/>
          <p:cNvSpPr>
            <a:spLocks noGrp="1"/>
          </p:cNvSpPr>
          <p:nvPr>
            <p:ph type="body" sz="half" idx="1"/>
          </p:nvPr>
        </p:nvSpPr>
        <p:spPr/>
        <p:txBody>
          <a:bodyPr/>
          <a:lstStyle/>
          <a:p>
            <a:pPr marL="0" indent="0">
              <a:buNone/>
            </a:pPr>
            <a:r>
              <a:rPr lang="en-US" dirty="0"/>
              <a:t>Upon direct questioning, he states he just has a hard time getting up early enough to make it to rounds.  He does not seem to understand that his behavior is having an impact on the entire learning team and patient care. The Program Director confirms that he has heard of Justin showing up late to other rotations as well as educational conferences.  Justin also often turns charts in several days late. The PD confirms that Justin’s academic performance is otherwise strong.  Upon questioning, Justin denies other issues such as depression or substance abuse.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58172" y="7736114"/>
            <a:ext cx="609600" cy="609600"/>
          </a:xfrm>
          <a:prstGeom prst="rect">
            <a:avLst/>
          </a:prstGeom>
        </p:spPr>
      </p:pic>
    </p:spTree>
    <p:extLst>
      <p:ext uri="{BB962C8B-B14F-4D97-AF65-F5344CB8AC3E}">
        <p14:creationId xmlns:p14="http://schemas.microsoft.com/office/powerpoint/2010/main" val="579483853"/>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Assessment</a:t>
            </a:r>
          </a:p>
        </p:txBody>
      </p:sp>
      <p:sp>
        <p:nvSpPr>
          <p:cNvPr id="3" name="Text Placeholder 2"/>
          <p:cNvSpPr>
            <a:spLocks noGrp="1"/>
          </p:cNvSpPr>
          <p:nvPr>
            <p:ph type="body" sz="half" idx="1"/>
          </p:nvPr>
        </p:nvSpPr>
        <p:spPr/>
        <p:txBody>
          <a:bodyPr/>
          <a:lstStyle/>
          <a:p>
            <a:pPr marL="0" indent="0">
              <a:buNone/>
            </a:pPr>
            <a:r>
              <a:rPr lang="en-US" dirty="0"/>
              <a:t>Justin is not meeting standards in the ACGME competency of Professionalism.  There is no evidence of underlying mental health or addiction issues.  The underlying issue seems to be that Justin does not share the professional value of being on time.  He may also have poor time management skills.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13029" y="7605486"/>
            <a:ext cx="609600" cy="609600"/>
          </a:xfrm>
          <a:prstGeom prst="rect">
            <a:avLst/>
          </a:prstGeom>
        </p:spPr>
      </p:pic>
    </p:spTree>
    <p:extLst>
      <p:ext uri="{BB962C8B-B14F-4D97-AF65-F5344CB8AC3E}">
        <p14:creationId xmlns:p14="http://schemas.microsoft.com/office/powerpoint/2010/main" val="4117925366"/>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a:t>
            </a:r>
          </a:p>
        </p:txBody>
      </p:sp>
      <p:sp>
        <p:nvSpPr>
          <p:cNvPr id="3" name="Text Placeholder 2"/>
          <p:cNvSpPr>
            <a:spLocks noGrp="1"/>
          </p:cNvSpPr>
          <p:nvPr>
            <p:ph type="body" sz="half" idx="1"/>
          </p:nvPr>
        </p:nvSpPr>
        <p:spPr/>
        <p:txBody>
          <a:bodyPr/>
          <a:lstStyle/>
          <a:p>
            <a:pPr marL="0" indent="0">
              <a:buNone/>
            </a:pPr>
            <a:r>
              <a:rPr lang="en-US" dirty="0"/>
              <a:t>Justin’s behavior is deemed significant enough to warrant an individual educational plan.  One of the objectives written for him is, “Over the next 90 days, you will be on </a:t>
            </a:r>
            <a:r>
              <a:rPr lang="en-US" dirty="0" smtClean="0"/>
              <a:t>time </a:t>
            </a:r>
            <a:r>
              <a:rPr lang="en-US" dirty="0"/>
              <a:t>for </a:t>
            </a:r>
            <a:r>
              <a:rPr lang="en-US" dirty="0" smtClean="0"/>
              <a:t>90</a:t>
            </a:r>
            <a:r>
              <a:rPr lang="en-US" dirty="0"/>
              <a:t>% or more </a:t>
            </a:r>
            <a:r>
              <a:rPr lang="en-US" dirty="0" smtClean="0"/>
              <a:t>of clinical </a:t>
            </a:r>
            <a:r>
              <a:rPr lang="en-US" dirty="0"/>
              <a:t>and educational events.”  His PD encourages him to enroll in a local course that is designed to improve time management skills. Justin agrees to do this.  </a:t>
            </a:r>
            <a:endParaRPr lang="en-US" dirty="0" smtClean="0"/>
          </a:p>
          <a:p>
            <a:pPr marL="0" indent="0">
              <a:buNone/>
            </a:pPr>
            <a:endParaRPr lang="en-US" dirty="0"/>
          </a:p>
          <a:p>
            <a:pPr marL="0" indent="0">
              <a:buNone/>
            </a:pPr>
            <a:r>
              <a:rPr lang="en-US" dirty="0" smtClean="0"/>
              <a:t>Justin </a:t>
            </a:r>
            <a:r>
              <a:rPr lang="en-US" dirty="0"/>
              <a:t>is informed that he could be put on formal probation if his behavior does not improve because of the impact his behavior has on other learners.  Justin’s advisor will meet with him in 45 days to assess how things are going.</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42058" y="7750629"/>
            <a:ext cx="609600" cy="609600"/>
          </a:xfrm>
          <a:prstGeom prst="rect">
            <a:avLst/>
          </a:prstGeom>
        </p:spPr>
      </p:pic>
    </p:spTree>
    <p:extLst>
      <p:ext uri="{BB962C8B-B14F-4D97-AF65-F5344CB8AC3E}">
        <p14:creationId xmlns:p14="http://schemas.microsoft.com/office/powerpoint/2010/main" val="393955124"/>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3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Objective SMARTER?</a:t>
            </a:r>
          </a:p>
        </p:txBody>
      </p:sp>
      <p:sp>
        <p:nvSpPr>
          <p:cNvPr id="3" name="Text Placeholder 2"/>
          <p:cNvSpPr>
            <a:spLocks noGrp="1"/>
          </p:cNvSpPr>
          <p:nvPr>
            <p:ph type="body" sz="half" idx="1"/>
          </p:nvPr>
        </p:nvSpPr>
        <p:spPr>
          <a:xfrm>
            <a:off x="1340285" y="1954871"/>
            <a:ext cx="11548997" cy="6637984"/>
          </a:xfrm>
        </p:spPr>
        <p:txBody>
          <a:bodyPr/>
          <a:lstStyle/>
          <a:p>
            <a:pPr marL="0" indent="0">
              <a:buNone/>
            </a:pPr>
            <a:r>
              <a:rPr lang="en-US" sz="2800" dirty="0"/>
              <a:t>S- one specific </a:t>
            </a:r>
            <a:r>
              <a:rPr lang="en-US" sz="2800" dirty="0" smtClean="0"/>
              <a:t>behavior - </a:t>
            </a:r>
            <a:r>
              <a:rPr lang="en-US" sz="2800" dirty="0"/>
              <a:t>showing up on time</a:t>
            </a:r>
          </a:p>
          <a:p>
            <a:pPr marL="0" indent="0">
              <a:buNone/>
            </a:pPr>
            <a:r>
              <a:rPr lang="en-US" sz="2800" dirty="0"/>
              <a:t>M- the number of times he is late can be measured</a:t>
            </a:r>
          </a:p>
          <a:p>
            <a:pPr marL="0" indent="0">
              <a:buNone/>
            </a:pPr>
            <a:r>
              <a:rPr lang="en-US" sz="2800" dirty="0"/>
              <a:t>A- 90% is an achievable goal</a:t>
            </a:r>
          </a:p>
          <a:p>
            <a:pPr marL="0" indent="0">
              <a:buNone/>
            </a:pPr>
            <a:r>
              <a:rPr lang="en-US" sz="2800" dirty="0"/>
              <a:t>R- this behavior is relevant to the overall learning environment</a:t>
            </a:r>
          </a:p>
          <a:p>
            <a:pPr marL="0" indent="0">
              <a:buNone/>
            </a:pPr>
            <a:r>
              <a:rPr lang="en-US" sz="2800" dirty="0"/>
              <a:t>T- this is a 90-day plan</a:t>
            </a:r>
          </a:p>
          <a:p>
            <a:pPr marL="0" indent="0">
              <a:buNone/>
            </a:pPr>
            <a:r>
              <a:rPr lang="en-US" sz="2800" dirty="0"/>
              <a:t>E- Justin has agreed to the plan and to take a time management course</a:t>
            </a:r>
          </a:p>
          <a:p>
            <a:pPr marL="0" indent="0">
              <a:buNone/>
            </a:pPr>
            <a:r>
              <a:rPr lang="en-US" sz="2800" dirty="0"/>
              <a:t>R- the plan will be re-assessed in 45 days</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29143" y="7707086"/>
            <a:ext cx="609600" cy="609600"/>
          </a:xfrm>
          <a:prstGeom prst="rect">
            <a:avLst/>
          </a:prstGeom>
        </p:spPr>
      </p:pic>
    </p:spTree>
    <p:extLst>
      <p:ext uri="{BB962C8B-B14F-4D97-AF65-F5344CB8AC3E}">
        <p14:creationId xmlns:p14="http://schemas.microsoft.com/office/powerpoint/2010/main" val="282763595"/>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9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 Black ">
  <a:themeElements>
    <a:clrScheme name=" Black ">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 Black ">
      <a:majorFont>
        <a:latin typeface="Calibri"/>
        <a:ea typeface="Calibri"/>
        <a:cs typeface="Calibri"/>
      </a:majorFont>
      <a:minorFont>
        <a:latin typeface="Helvetica"/>
        <a:ea typeface="Helvetica"/>
        <a:cs typeface="Helvetica"/>
      </a:minorFont>
    </a:fontScheme>
    <a:fmtScheme name=" Black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r="5400000" rotWithShape="0">
              <a:srgbClr val="000000">
                <a:alpha val="35000"/>
              </a:srgbClr>
            </a:outerShdw>
          </a:effectLst>
        </a:effectStyle>
        <a:effectStyle>
          <a:effectLst>
            <a:outerShdw blurRad="25400" dir="5400000" rotWithShape="0">
              <a:srgbClr val="000000">
                <a:alpha val="35000"/>
              </a:srgbClr>
            </a:outerShdw>
          </a:effectLst>
        </a:effectStyle>
        <a:effectStyle>
          <a:effectLst>
            <a:outerShdw blurRad="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25400" dir="5400000" rotWithShape="0">
            <a:srgbClr val="000000">
              <a:alpha val="35000"/>
            </a:srgbClr>
          </a:outerShdw>
        </a:effectLst>
        <a:sp3d/>
      </a:spPr>
      <a:bodyPr rot="0" spcFirstLastPara="1" vertOverflow="overflow" horzOverflow="overflow" vert="horz" wrap="square" lIns="36575" tIns="36575" rIns="36575" bIns="36575"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6575" tIns="36575" rIns="36575" bIns="36575"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 Black ">
  <a:themeElements>
    <a:clrScheme name=" Black ">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 Black ">
      <a:majorFont>
        <a:latin typeface="Calibri"/>
        <a:ea typeface="Calibri"/>
        <a:cs typeface="Calibri"/>
      </a:majorFont>
      <a:minorFont>
        <a:latin typeface="Helvetica"/>
        <a:ea typeface="Helvetica"/>
        <a:cs typeface="Helvetica"/>
      </a:minorFont>
    </a:fontScheme>
    <a:fmtScheme name=" Black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r="5400000" rotWithShape="0">
              <a:srgbClr val="000000">
                <a:alpha val="35000"/>
              </a:srgbClr>
            </a:outerShdw>
          </a:effectLst>
        </a:effectStyle>
        <a:effectStyle>
          <a:effectLst>
            <a:outerShdw blurRad="25400" dir="5400000" rotWithShape="0">
              <a:srgbClr val="000000">
                <a:alpha val="35000"/>
              </a:srgbClr>
            </a:outerShdw>
          </a:effectLst>
        </a:effectStyle>
        <a:effectStyle>
          <a:effectLst>
            <a:outerShdw blurRad="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25400" dir="5400000" rotWithShape="0">
            <a:srgbClr val="000000">
              <a:alpha val="35000"/>
            </a:srgbClr>
          </a:outerShdw>
        </a:effectLst>
        <a:sp3d/>
      </a:spPr>
      <a:bodyPr rot="0" spcFirstLastPara="1" vertOverflow="overflow" horzOverflow="overflow" vert="horz" wrap="square" lIns="36575" tIns="36575" rIns="36575" bIns="36575"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6575" tIns="36575" rIns="36575" bIns="36575"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895</TotalTime>
  <Words>1069</Words>
  <Application>Microsoft Office PowerPoint</Application>
  <PresentationFormat>Custom</PresentationFormat>
  <Paragraphs>73</Paragraphs>
  <Slides>14</Slides>
  <Notes>0</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 Black </vt:lpstr>
      <vt:lpstr>The Resident in Difficulty</vt:lpstr>
      <vt:lpstr>Successful Remediation</vt:lpstr>
      <vt:lpstr>Remediation Outcomes</vt:lpstr>
      <vt:lpstr>Case Presentation</vt:lpstr>
      <vt:lpstr>The Subjective Opinion is Formed</vt:lpstr>
      <vt:lpstr>Other Objective Evidence is Sought</vt:lpstr>
      <vt:lpstr>The Assessment</vt:lpstr>
      <vt:lpstr>The Plan</vt:lpstr>
      <vt:lpstr>Is the Objective SMARTER?</vt:lpstr>
      <vt:lpstr>Legal Considerations</vt:lpstr>
      <vt:lpstr>Legal Precedent</vt:lpstr>
      <vt:lpstr>Bibliography</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Hopkins, Heather L.</dc:creator>
  <cp:lastModifiedBy>Seehusen, Dean</cp:lastModifiedBy>
  <cp:revision>51</cp:revision>
  <dcterms:modified xsi:type="dcterms:W3CDTF">2019-06-17T19:20:53Z</dcterms:modified>
</cp:coreProperties>
</file>