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83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30048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A56"/>
    <a:srgbClr val="092F57"/>
    <a:srgbClr val="00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104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4"/>
    </p:cViewPr>
  </p:sorterViewPr>
  <p:notesViewPr>
    <p:cSldViewPr snapToGrid="0" snapToObjects="1">
      <p:cViewPr varScale="1">
        <p:scale>
          <a:sx n="143" d="100"/>
          <a:sy n="143" d="100"/>
        </p:scale>
        <p:origin x="-47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2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650240" latinLnBrk="0">
      <a:defRPr sz="1400">
        <a:latin typeface="+mj-lt"/>
        <a:ea typeface="+mj-ea"/>
        <a:cs typeface="+mj-cs"/>
        <a:sym typeface="Calibri"/>
      </a:defRPr>
    </a:lvl1pPr>
    <a:lvl2pPr indent="228600" defTabSz="650240" latinLnBrk="0">
      <a:defRPr sz="1400">
        <a:latin typeface="+mj-lt"/>
        <a:ea typeface="+mj-ea"/>
        <a:cs typeface="+mj-cs"/>
        <a:sym typeface="Calibri"/>
      </a:defRPr>
    </a:lvl2pPr>
    <a:lvl3pPr indent="457200" defTabSz="650240" latinLnBrk="0">
      <a:defRPr sz="1400">
        <a:latin typeface="+mj-lt"/>
        <a:ea typeface="+mj-ea"/>
        <a:cs typeface="+mj-cs"/>
        <a:sym typeface="Calibri"/>
      </a:defRPr>
    </a:lvl3pPr>
    <a:lvl4pPr indent="685800" defTabSz="650240" latinLnBrk="0">
      <a:defRPr sz="1400">
        <a:latin typeface="+mj-lt"/>
        <a:ea typeface="+mj-ea"/>
        <a:cs typeface="+mj-cs"/>
        <a:sym typeface="Calibri"/>
      </a:defRPr>
    </a:lvl4pPr>
    <a:lvl5pPr indent="914400" defTabSz="650240" latinLnBrk="0">
      <a:defRPr sz="1400">
        <a:latin typeface="+mj-lt"/>
        <a:ea typeface="+mj-ea"/>
        <a:cs typeface="+mj-cs"/>
        <a:sym typeface="Calibri"/>
      </a:defRPr>
    </a:lvl5pPr>
    <a:lvl6pPr indent="1143000" defTabSz="650240" latinLnBrk="0">
      <a:defRPr sz="1400">
        <a:latin typeface="+mj-lt"/>
        <a:ea typeface="+mj-ea"/>
        <a:cs typeface="+mj-cs"/>
        <a:sym typeface="Calibri"/>
      </a:defRPr>
    </a:lvl6pPr>
    <a:lvl7pPr indent="1371600" defTabSz="650240" latinLnBrk="0">
      <a:defRPr sz="1400">
        <a:latin typeface="+mj-lt"/>
        <a:ea typeface="+mj-ea"/>
        <a:cs typeface="+mj-cs"/>
        <a:sym typeface="Calibri"/>
      </a:defRPr>
    </a:lvl7pPr>
    <a:lvl8pPr indent="1600200" defTabSz="650240" latinLnBrk="0">
      <a:defRPr sz="1400">
        <a:latin typeface="+mj-lt"/>
        <a:ea typeface="+mj-ea"/>
        <a:cs typeface="+mj-cs"/>
        <a:sym typeface="Calibri"/>
      </a:defRPr>
    </a:lvl8pPr>
    <a:lvl9pPr indent="1828800" defTabSz="650240" latinLnBrk="0">
      <a:defRPr sz="14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9873051" cy="1731746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1581164" y="6181914"/>
            <a:ext cx="4859337" cy="63919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b="1" i="1">
                <a:solidFill>
                  <a:srgbClr val="A5ACA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/>
        </p:nvSpPr>
        <p:spPr>
          <a:xfrm>
            <a:off x="1594262" y="5422992"/>
            <a:ext cx="1301897" cy="71380"/>
          </a:xfrm>
          <a:prstGeom prst="rect">
            <a:avLst/>
          </a:prstGeom>
          <a:solidFill>
            <a:srgbClr val="44D62B"/>
          </a:solidFill>
          <a:ln w="12700">
            <a:miter lim="400000"/>
          </a:ln>
        </p:spPr>
        <p:txBody>
          <a:bodyPr lIns="36575" tIns="36575" rIns="36575" bIns="36575" anchor="ctr"/>
          <a:lstStyle/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44783" y="573858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52392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825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t="89766"/>
          <a:stretch/>
        </p:blipFill>
        <p:spPr>
          <a:xfrm>
            <a:off x="0" y="8755379"/>
            <a:ext cx="13004800" cy="9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492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LIGHT: 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1565983" y="1253796"/>
            <a:ext cx="9872834" cy="10456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82F5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half" idx="1"/>
          </p:nvPr>
        </p:nvSpPr>
        <p:spPr>
          <a:xfrm>
            <a:off x="1544784" y="2939609"/>
            <a:ext cx="9872833" cy="4693799"/>
          </a:xfrm>
          <a:prstGeom prst="rect">
            <a:avLst/>
          </a:prstGeom>
        </p:spPr>
        <p:txBody>
          <a:bodyPr anchor="t"/>
          <a:lstStyle>
            <a:lvl1pPr marL="450056" indent="-450056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1pPr>
            <a:lvl2pPr marL="885825" indent="-428625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2pPr>
            <a:lvl3pPr marL="1314450" indent="-40005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•"/>
              <a:defRPr sz="3000">
                <a:solidFill>
                  <a:srgbClr val="082F57"/>
                </a:solidFill>
              </a:defRPr>
            </a:lvl3pPr>
            <a:lvl4pPr marL="18516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082F57"/>
                </a:solidFill>
              </a:defRPr>
            </a:lvl4pPr>
            <a:lvl5pPr marL="2308860" indent="-48006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082F57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9509281" y="7220077"/>
            <a:ext cx="284960" cy="289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828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3004800" cy="975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1" r:id="rId3"/>
    <p:sldLayoutId id="2147483664" r:id="rId4"/>
    <p:sldLayoutId id="2147483662" r:id="rId5"/>
    <p:sldLayoutId id="2147483663" r:id="rId6"/>
  </p:sldLayoutIdLst>
  <p:transition spd="med"/>
  <p:txStyles>
    <p:titleStyle>
      <a:lvl1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2241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13004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0" marR="0" indent="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002241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1300480" rtl="0" latinLnBrk="0">
        <a:lnSpc>
          <a:spcPct val="12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3004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1578574" y="3356448"/>
            <a:ext cx="10972505" cy="1731746"/>
          </a:xfrm>
          <a:prstGeom prst="rect">
            <a:avLst/>
          </a:prstGeom>
        </p:spPr>
        <p:txBody>
          <a:bodyPr/>
          <a:lstStyle/>
          <a:p>
            <a:pPr defTabSz="1248460">
              <a:defRPr sz="9600"/>
            </a:pPr>
            <a:r>
              <a:rPr lang="en-US" sz="6600" dirty="0"/>
              <a:t>The </a:t>
            </a:r>
            <a:r>
              <a:rPr lang="en-US" sz="6600" dirty="0" smtClean="0"/>
              <a:t>Resident</a:t>
            </a:r>
            <a:r>
              <a:rPr lang="en-US" dirty="0"/>
              <a:t> </a:t>
            </a:r>
            <a:r>
              <a:rPr lang="en-US" sz="6600" dirty="0" smtClean="0"/>
              <a:t>in </a:t>
            </a:r>
            <a:r>
              <a:rPr lang="en-US" sz="6600" dirty="0"/>
              <a:t>Difficulty</a:t>
            </a:r>
            <a:endParaRPr sz="6600" dirty="0"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1581163" y="6181914"/>
            <a:ext cx="7825883" cy="639192"/>
          </a:xfrm>
          <a:prstGeom prst="rect">
            <a:avLst/>
          </a:prstGeom>
        </p:spPr>
        <p:txBody>
          <a:bodyPr/>
          <a:lstStyle/>
          <a:p>
            <a:r>
              <a:rPr lang="en-US" sz="3600" dirty="0"/>
              <a:t>Dean Seehusen, MD, MPH</a:t>
            </a:r>
          </a:p>
          <a:p>
            <a:r>
              <a:rPr lang="en-US" sz="2400" dirty="0"/>
              <a:t>Associate Dean for Graduate Medical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Professor of Family Medicine</a:t>
            </a:r>
            <a:endParaRPr lang="en-US" sz="2400" dirty="0"/>
          </a:p>
          <a:p>
            <a:endParaRPr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2514" y="782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39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to Competencies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Practice-Based Learning and Improvement</a:t>
            </a:r>
          </a:p>
          <a:p>
            <a:pPr lvl="1"/>
            <a:r>
              <a:rPr lang="en-US" dirty="0"/>
              <a:t>Rotation evaluations</a:t>
            </a:r>
          </a:p>
          <a:p>
            <a:pPr lvl="1"/>
            <a:r>
              <a:rPr lang="en-US" dirty="0"/>
              <a:t>OSCE</a:t>
            </a:r>
          </a:p>
          <a:p>
            <a:pPr lvl="1"/>
            <a:r>
              <a:rPr lang="en-US" dirty="0"/>
              <a:t>Morning report performance</a:t>
            </a:r>
          </a:p>
          <a:p>
            <a:r>
              <a:rPr lang="en-US" dirty="0"/>
              <a:t>Interpersonal and Communication Skills</a:t>
            </a:r>
          </a:p>
          <a:p>
            <a:pPr lvl="1"/>
            <a:r>
              <a:rPr lang="en-US" dirty="0"/>
              <a:t>Rotation evaluations</a:t>
            </a:r>
          </a:p>
          <a:p>
            <a:pPr lvl="1"/>
            <a:r>
              <a:rPr lang="en-US" dirty="0"/>
              <a:t>360-degree evaluations</a:t>
            </a:r>
          </a:p>
          <a:p>
            <a:pPr lvl="1"/>
            <a:r>
              <a:rPr lang="en-US" dirty="0"/>
              <a:t>Morning report performance</a:t>
            </a:r>
          </a:p>
          <a:p>
            <a:pPr lvl="1"/>
            <a:r>
              <a:rPr lang="en-US" dirty="0"/>
              <a:t>“Oh, by the way…”</a:t>
            </a:r>
          </a:p>
          <a:p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9052" y="7928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40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to Competencies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Professionalism</a:t>
            </a:r>
          </a:p>
          <a:p>
            <a:pPr lvl="1"/>
            <a:r>
              <a:rPr lang="en-US" dirty="0"/>
              <a:t>360-degree evaluations</a:t>
            </a:r>
          </a:p>
          <a:p>
            <a:pPr lvl="1"/>
            <a:r>
              <a:rPr lang="en-US" dirty="0"/>
              <a:t>“Oh, by the way…”</a:t>
            </a:r>
          </a:p>
          <a:p>
            <a:pPr lvl="1"/>
            <a:r>
              <a:rPr lang="en-US" dirty="0"/>
              <a:t>Critical event</a:t>
            </a:r>
          </a:p>
          <a:p>
            <a:r>
              <a:rPr lang="en-US" dirty="0"/>
              <a:t>Systems-Based Practice</a:t>
            </a:r>
          </a:p>
          <a:p>
            <a:pPr lvl="1"/>
            <a:r>
              <a:rPr lang="en-US" dirty="0"/>
              <a:t>Direct observation</a:t>
            </a:r>
          </a:p>
          <a:p>
            <a:pPr lvl="1"/>
            <a:r>
              <a:rPr lang="en-US" dirty="0"/>
              <a:t>Precepting sessions</a:t>
            </a:r>
          </a:p>
          <a:p>
            <a:pPr lvl="1"/>
            <a:r>
              <a:rPr lang="en-US" dirty="0"/>
              <a:t>OSCE</a:t>
            </a:r>
          </a:p>
          <a:p>
            <a:r>
              <a:rPr lang="en-US" dirty="0"/>
              <a:t>Outside issues</a:t>
            </a:r>
          </a:p>
          <a:p>
            <a:pPr lvl="1"/>
            <a:r>
              <a:rPr lang="en-US" dirty="0"/>
              <a:t>Mentoring sessions</a:t>
            </a:r>
          </a:p>
          <a:p>
            <a:pPr lvl="1"/>
            <a:r>
              <a:rPr lang="en-US" dirty="0"/>
              <a:t>“Oh, by the way…”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4000" y="76032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92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</a:t>
            </a:r>
            <a:r>
              <a:rPr lang="en-US" dirty="0"/>
              <a:t>Input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An honest conversation should occur </a:t>
            </a:r>
            <a:r>
              <a:rPr lang="en-US" dirty="0" smtClean="0"/>
              <a:t>early</a:t>
            </a:r>
          </a:p>
          <a:p>
            <a:pPr lvl="1"/>
            <a:r>
              <a:rPr lang="en-US" dirty="0" smtClean="0"/>
              <a:t>Usually done by PD, APD, advisor</a:t>
            </a:r>
          </a:p>
          <a:p>
            <a:pPr lvl="1"/>
            <a:r>
              <a:rPr lang="en-US" dirty="0" smtClean="0"/>
              <a:t>May be initiated by any faculty with concerns</a:t>
            </a:r>
            <a:endParaRPr lang="en-US" dirty="0"/>
          </a:p>
          <a:p>
            <a:r>
              <a:rPr lang="en-US" dirty="0"/>
              <a:t>May reveal any outside issues</a:t>
            </a:r>
          </a:p>
          <a:p>
            <a:r>
              <a:rPr lang="en-US" dirty="0"/>
              <a:t>How much insight?</a:t>
            </a:r>
          </a:p>
          <a:p>
            <a:r>
              <a:rPr lang="en-US" dirty="0"/>
              <a:t>Eager to remediate?</a:t>
            </a:r>
          </a:p>
          <a:p>
            <a:r>
              <a:rPr lang="en-US" dirty="0"/>
              <a:t>Need for outside professional evaluations?</a:t>
            </a:r>
          </a:p>
          <a:p>
            <a:pPr lvl="1"/>
            <a:r>
              <a:rPr lang="en-US" dirty="0"/>
              <a:t>Psychiatry</a:t>
            </a:r>
          </a:p>
          <a:p>
            <a:pPr lvl="1"/>
            <a:r>
              <a:rPr lang="en-US" dirty="0"/>
              <a:t>Neuropsychological testing</a:t>
            </a:r>
          </a:p>
          <a:p>
            <a:pPr lvl="1"/>
            <a:r>
              <a:rPr lang="en-US" dirty="0"/>
              <a:t>Addiction specialist</a:t>
            </a:r>
          </a:p>
          <a:p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59573" y="7766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80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981244" cy="4693799"/>
          </a:xfrm>
        </p:spPr>
        <p:txBody>
          <a:bodyPr/>
          <a:lstStyle/>
          <a:p>
            <a:r>
              <a:rPr lang="en-US" dirty="0"/>
              <a:t>There are many potential sources of identification</a:t>
            </a:r>
          </a:p>
          <a:p>
            <a:pPr lvl="1"/>
            <a:r>
              <a:rPr lang="en-US" dirty="0"/>
              <a:t>Early indicators</a:t>
            </a:r>
          </a:p>
          <a:p>
            <a:pPr lvl="1"/>
            <a:r>
              <a:rPr lang="en-US" dirty="0"/>
              <a:t>Ongoing and recurrent evaluations</a:t>
            </a:r>
          </a:p>
          <a:p>
            <a:pPr lvl="1"/>
            <a:r>
              <a:rPr lang="en-US" dirty="0"/>
              <a:t>Periodic events</a:t>
            </a:r>
          </a:p>
          <a:p>
            <a:r>
              <a:rPr lang="en-US" dirty="0"/>
              <a:t>Early identification makes successful remediation more likely</a:t>
            </a:r>
          </a:p>
          <a:p>
            <a:r>
              <a:rPr lang="en-US" dirty="0"/>
              <a:t>Ensure that user friendly reporting methods are available</a:t>
            </a:r>
          </a:p>
          <a:p>
            <a:r>
              <a:rPr lang="en-US" dirty="0"/>
              <a:t>Have a low threshold to trigger additional evaluation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7178" y="8970267"/>
            <a:ext cx="473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Yao DC, Wright SM. The challenge of problem residents. J Gen Intern Med. 2001 Jul;16(7):486-92.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16427" y="7808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986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Indicators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3183" y="1886259"/>
            <a:ext cx="9872833" cy="4693799"/>
          </a:xfrm>
        </p:spPr>
        <p:txBody>
          <a:bodyPr/>
          <a:lstStyle/>
          <a:p>
            <a:r>
              <a:rPr lang="en-US" dirty="0"/>
              <a:t>Standardized test results</a:t>
            </a:r>
          </a:p>
          <a:p>
            <a:r>
              <a:rPr lang="en-US" dirty="0"/>
              <a:t>Medical school grades</a:t>
            </a:r>
          </a:p>
          <a:p>
            <a:r>
              <a:rPr lang="en-US" dirty="0"/>
              <a:t>Feeding forward</a:t>
            </a:r>
          </a:p>
          <a:p>
            <a:r>
              <a:rPr lang="en-US" dirty="0"/>
              <a:t>Observed Simulated Clinical Exam (OSCE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67178" y="8970267"/>
            <a:ext cx="473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Yao DC, Wright SM. The challenge of problem residents. J Gen Intern Med. 2001 Jul;16(7):486-92.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7634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16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2" y="573858"/>
            <a:ext cx="11344500" cy="1045602"/>
          </a:xfrm>
        </p:spPr>
        <p:txBody>
          <a:bodyPr/>
          <a:lstStyle/>
          <a:p>
            <a:r>
              <a:rPr lang="en-US" dirty="0"/>
              <a:t>Ongoing and Recurrent Evaluations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44783" y="1954871"/>
            <a:ext cx="10755776" cy="4693799"/>
          </a:xfrm>
        </p:spPr>
        <p:txBody>
          <a:bodyPr/>
          <a:lstStyle/>
          <a:p>
            <a:r>
              <a:rPr lang="en-US" dirty="0"/>
              <a:t>Rotation evaluations </a:t>
            </a:r>
          </a:p>
          <a:p>
            <a:r>
              <a:rPr lang="en-US" dirty="0"/>
              <a:t>Precepting sessions </a:t>
            </a:r>
          </a:p>
          <a:p>
            <a:r>
              <a:rPr lang="en-US" dirty="0"/>
              <a:t>Performance in morning report or other educational events</a:t>
            </a:r>
          </a:p>
          <a:p>
            <a:r>
              <a:rPr lang="en-US" dirty="0"/>
              <a:t>Direct observation </a:t>
            </a:r>
          </a:p>
          <a:p>
            <a:r>
              <a:rPr lang="en-US" dirty="0"/>
              <a:t>Resident-advisor sessions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7178" y="8970267"/>
            <a:ext cx="473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Yao DC, Wright SM. The challenge of problem residents. J Gen Intern Med. 2001 Jul;16(7):486-92.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90959" y="7741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Events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In-training exam (ITE)</a:t>
            </a:r>
          </a:p>
          <a:p>
            <a:r>
              <a:rPr lang="en-US" dirty="0"/>
              <a:t>360-degree evaluations</a:t>
            </a:r>
          </a:p>
          <a:p>
            <a:r>
              <a:rPr lang="en-US" dirty="0"/>
              <a:t>Simulation sessions</a:t>
            </a:r>
          </a:p>
          <a:p>
            <a:r>
              <a:rPr lang="en-US" dirty="0"/>
              <a:t>OSCE</a:t>
            </a:r>
          </a:p>
          <a:p>
            <a:r>
              <a:rPr lang="en-US" dirty="0"/>
              <a:t>“Oh, by the way….”</a:t>
            </a:r>
          </a:p>
          <a:p>
            <a:r>
              <a:rPr lang="en-US" dirty="0"/>
              <a:t>Critical Event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67178" y="8970267"/>
            <a:ext cx="4737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Yao DC, Wright SM. The challenge of problem residents. J Gen Intern Med. 2001 Jul;16(7):486-92.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896" y="777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57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52" y="573858"/>
            <a:ext cx="12691648" cy="1045602"/>
          </a:xfrm>
        </p:spPr>
        <p:txBody>
          <a:bodyPr/>
          <a:lstStyle/>
          <a:p>
            <a:r>
              <a:rPr lang="en-US" dirty="0"/>
              <a:t>Clinical Competence Committee (CCC)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840" y="1954871"/>
            <a:ext cx="11144083" cy="469379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key role of the CCC</a:t>
            </a:r>
            <a:endParaRPr lang="en-US" dirty="0"/>
          </a:p>
          <a:p>
            <a:r>
              <a:rPr lang="en-US" dirty="0"/>
              <a:t>CCC should collate information from a wide variety of </a:t>
            </a:r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Enough information</a:t>
            </a:r>
          </a:p>
          <a:p>
            <a:pPr lvl="1"/>
            <a:r>
              <a:rPr lang="en-US" dirty="0" smtClean="0"/>
              <a:t>Timely information</a:t>
            </a:r>
          </a:p>
          <a:p>
            <a:pPr lvl="1"/>
            <a:r>
              <a:rPr lang="en-US" dirty="0" smtClean="0"/>
              <a:t>A process to collate the information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09052" y="7841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54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Tools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172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The tool(s) used should be matched to the problems being seen</a:t>
            </a:r>
          </a:p>
          <a:p>
            <a:r>
              <a:rPr lang="en-US" dirty="0"/>
              <a:t>There is a balance to be struck between:</a:t>
            </a:r>
          </a:p>
          <a:p>
            <a:pPr lvl="1"/>
            <a:r>
              <a:rPr lang="en-US" dirty="0"/>
              <a:t>Putting the </a:t>
            </a:r>
            <a:r>
              <a:rPr lang="en-US" dirty="0" smtClean="0"/>
              <a:t>resident </a:t>
            </a:r>
            <a:r>
              <a:rPr lang="en-US" dirty="0"/>
              <a:t>under a microscope</a:t>
            </a:r>
          </a:p>
          <a:p>
            <a:pPr lvl="1"/>
            <a:r>
              <a:rPr lang="en-US" dirty="0"/>
              <a:t>Doing an honest assessment of potential weaknesses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1266" y="7628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61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Matched to Competencies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Patient Care</a:t>
            </a:r>
          </a:p>
          <a:p>
            <a:pPr lvl="1"/>
            <a:r>
              <a:rPr lang="en-US" dirty="0"/>
              <a:t>Rotation Evaluations</a:t>
            </a:r>
          </a:p>
          <a:p>
            <a:pPr lvl="1"/>
            <a:r>
              <a:rPr lang="en-US" dirty="0"/>
              <a:t>Precepting sessions</a:t>
            </a:r>
          </a:p>
          <a:p>
            <a:pPr lvl="1"/>
            <a:r>
              <a:rPr lang="en-US" dirty="0"/>
              <a:t>Direct observation</a:t>
            </a:r>
          </a:p>
          <a:p>
            <a:pPr lvl="1"/>
            <a:r>
              <a:rPr lang="en-US" dirty="0"/>
              <a:t>OSCE</a:t>
            </a:r>
          </a:p>
          <a:p>
            <a:r>
              <a:rPr lang="en-US" dirty="0"/>
              <a:t>Medical Knowledge</a:t>
            </a:r>
          </a:p>
          <a:p>
            <a:pPr lvl="1"/>
            <a:r>
              <a:rPr lang="en-US" dirty="0" smtClean="0"/>
              <a:t>ITE</a:t>
            </a:r>
            <a:endParaRPr lang="en-US" dirty="0"/>
          </a:p>
          <a:p>
            <a:pPr lvl="1"/>
            <a:r>
              <a:rPr lang="en-US" dirty="0"/>
              <a:t>Precepting sessions</a:t>
            </a:r>
          </a:p>
          <a:p>
            <a:pPr lvl="1"/>
            <a:r>
              <a:rPr lang="en-US" dirty="0"/>
              <a:t>Direct observation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09469" y="7803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61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 Black ">
  <a:themeElements>
    <a:clrScheme name=" Black 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 Black 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 Black 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6575" tIns="36575" rIns="36575" bIns="36575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>
          <a:outerShdw blurRad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6575" tIns="36575" rIns="36575" bIns="36575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406</Words>
  <Application>Microsoft Office PowerPoint</Application>
  <PresentationFormat>Custom</PresentationFormat>
  <Paragraphs>89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 Black </vt:lpstr>
      <vt:lpstr>The Resident in Difficulty</vt:lpstr>
      <vt:lpstr>Identification</vt:lpstr>
      <vt:lpstr>Early Indicators</vt:lpstr>
      <vt:lpstr>Ongoing and Recurrent Evaluations</vt:lpstr>
      <vt:lpstr>Periodic Events</vt:lpstr>
      <vt:lpstr>Clinical Competence Committee (CCC)</vt:lpstr>
      <vt:lpstr>Assessment Tools</vt:lpstr>
      <vt:lpstr>Further Assessment</vt:lpstr>
      <vt:lpstr>Matched to Competencies</vt:lpstr>
      <vt:lpstr>Matched to Competencies</vt:lpstr>
      <vt:lpstr>Matched to Competencies</vt:lpstr>
      <vt:lpstr>Resident Input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Heather L.</dc:creator>
  <cp:lastModifiedBy>Seehusen, Dean</cp:lastModifiedBy>
  <cp:revision>50</cp:revision>
  <dcterms:modified xsi:type="dcterms:W3CDTF">2019-06-17T19:14:35Z</dcterms:modified>
</cp:coreProperties>
</file>