
<file path=[Content_Types].xml><?xml version="1.0" encoding="utf-8"?>
<Types xmlns="http://schemas.openxmlformats.org/package/2006/content-types">
  <Default Extension="png" ContentType="image/png"/>
  <Default Extension="m4a" ContentType="audio/mp4"/>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6"/>
  </p:notesMasterIdLst>
  <p:sldIdLst>
    <p:sldId id="283" r:id="rId2"/>
    <p:sldId id="284" r:id="rId3"/>
    <p:sldId id="285" r:id="rId4"/>
    <p:sldId id="286" r:id="rId5"/>
    <p:sldId id="287" r:id="rId6"/>
    <p:sldId id="288" r:id="rId7"/>
    <p:sldId id="289" r:id="rId8"/>
    <p:sldId id="290" r:id="rId9"/>
    <p:sldId id="291" r:id="rId10"/>
    <p:sldId id="292" r:id="rId11"/>
    <p:sldId id="293" r:id="rId12"/>
    <p:sldId id="294" r:id="rId13"/>
    <p:sldId id="295" r:id="rId14"/>
    <p:sldId id="296" r:id="rId15"/>
    <p:sldId id="297" r:id="rId16"/>
    <p:sldId id="298" r:id="rId17"/>
    <p:sldId id="299" r:id="rId18"/>
    <p:sldId id="300" r:id="rId19"/>
    <p:sldId id="301" r:id="rId20"/>
    <p:sldId id="302" r:id="rId21"/>
    <p:sldId id="303" r:id="rId22"/>
    <p:sldId id="304" r:id="rId23"/>
    <p:sldId id="305" r:id="rId24"/>
    <p:sldId id="306" r:id="rId25"/>
    <p:sldId id="307" r:id="rId26"/>
    <p:sldId id="308" r:id="rId27"/>
    <p:sldId id="309" r:id="rId28"/>
    <p:sldId id="310" r:id="rId29"/>
    <p:sldId id="311" r:id="rId30"/>
    <p:sldId id="312" r:id="rId31"/>
    <p:sldId id="313" r:id="rId32"/>
    <p:sldId id="314" r:id="rId33"/>
    <p:sldId id="315" r:id="rId34"/>
    <p:sldId id="316" r:id="rId35"/>
    <p:sldId id="317" r:id="rId36"/>
    <p:sldId id="318" r:id="rId37"/>
    <p:sldId id="319" r:id="rId38"/>
    <p:sldId id="320" r:id="rId39"/>
    <p:sldId id="321" r:id="rId40"/>
    <p:sldId id="322" r:id="rId41"/>
    <p:sldId id="323" r:id="rId42"/>
    <p:sldId id="324" r:id="rId43"/>
    <p:sldId id="325" r:id="rId44"/>
    <p:sldId id="326" r:id="rId45"/>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130048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Tx/>
        <a:latin typeface="+mj-lt"/>
        <a:ea typeface="+mj-ea"/>
        <a:cs typeface="+mj-cs"/>
        <a:sym typeface="Calibri"/>
      </a:defRPr>
    </a:lvl1pPr>
    <a:lvl2pPr marL="0" marR="0" indent="457200" algn="l" defTabSz="130048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Tx/>
        <a:latin typeface="+mj-lt"/>
        <a:ea typeface="+mj-ea"/>
        <a:cs typeface="+mj-cs"/>
        <a:sym typeface="Calibri"/>
      </a:defRPr>
    </a:lvl2pPr>
    <a:lvl3pPr marL="0" marR="0" indent="914400" algn="l" defTabSz="130048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Tx/>
        <a:latin typeface="+mj-lt"/>
        <a:ea typeface="+mj-ea"/>
        <a:cs typeface="+mj-cs"/>
        <a:sym typeface="Calibri"/>
      </a:defRPr>
    </a:lvl3pPr>
    <a:lvl4pPr marL="0" marR="0" indent="1371600" algn="l" defTabSz="130048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Tx/>
        <a:latin typeface="+mj-lt"/>
        <a:ea typeface="+mj-ea"/>
        <a:cs typeface="+mj-cs"/>
        <a:sym typeface="Calibri"/>
      </a:defRPr>
    </a:lvl4pPr>
    <a:lvl5pPr marL="0" marR="0" indent="1828800" algn="l" defTabSz="130048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Tx/>
        <a:latin typeface="+mj-lt"/>
        <a:ea typeface="+mj-ea"/>
        <a:cs typeface="+mj-cs"/>
        <a:sym typeface="Calibri"/>
      </a:defRPr>
    </a:lvl5pPr>
    <a:lvl6pPr marL="0" marR="0" indent="2286000" algn="l" defTabSz="130048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Tx/>
        <a:latin typeface="+mj-lt"/>
        <a:ea typeface="+mj-ea"/>
        <a:cs typeface="+mj-cs"/>
        <a:sym typeface="Calibri"/>
      </a:defRPr>
    </a:lvl6pPr>
    <a:lvl7pPr marL="0" marR="0" indent="2743200" algn="l" defTabSz="130048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Tx/>
        <a:latin typeface="+mj-lt"/>
        <a:ea typeface="+mj-ea"/>
        <a:cs typeface="+mj-cs"/>
        <a:sym typeface="Calibri"/>
      </a:defRPr>
    </a:lvl7pPr>
    <a:lvl8pPr marL="0" marR="0" indent="3200400" algn="l" defTabSz="130048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Tx/>
        <a:latin typeface="+mj-lt"/>
        <a:ea typeface="+mj-ea"/>
        <a:cs typeface="+mj-cs"/>
        <a:sym typeface="Calibri"/>
      </a:defRPr>
    </a:lvl8pPr>
    <a:lvl9pPr marL="0" marR="0" indent="3657600" algn="l" defTabSz="130048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Tx/>
        <a:latin typeface="+mj-lt"/>
        <a:ea typeface="+mj-ea"/>
        <a:cs typeface="+mj-cs"/>
        <a:sym typeface="Calibri"/>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2A56"/>
    <a:srgbClr val="092F57"/>
    <a:srgbClr val="0022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ajor">
          <a:srgbClr val="FFFFFF"/>
        </a:fontRef>
        <a:srgbClr val="FFFFFF"/>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3175" cap="flat">
              <a:solidFill>
                <a:srgbClr val="FFFFFF"/>
              </a:solidFill>
              <a:prstDash val="solid"/>
              <a:round/>
            </a:ln>
          </a:left>
          <a:right>
            <a:ln w="3175" cap="flat">
              <a:solidFill>
                <a:srgbClr val="FFFFFF"/>
              </a:solidFill>
              <a:prstDash val="solid"/>
              <a:round/>
            </a:ln>
          </a:right>
          <a:top>
            <a:ln w="25400"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25400"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ajor">
          <a:srgbClr val="FFFFFF"/>
        </a:fontRef>
        <a:srgbClr val="FFFFFF"/>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3175" cap="flat">
              <a:solidFill>
                <a:srgbClr val="FFFFFF"/>
              </a:solidFill>
              <a:prstDash val="solid"/>
              <a:round/>
            </a:ln>
          </a:left>
          <a:right>
            <a:ln w="3175" cap="flat">
              <a:solidFill>
                <a:srgbClr val="FFFFFF"/>
              </a:solidFill>
              <a:prstDash val="solid"/>
              <a:round/>
            </a:ln>
          </a:right>
          <a:top>
            <a:ln w="25400"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25400"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ajor">
          <a:srgbClr val="FFFFFF"/>
        </a:fontRef>
        <a:srgbClr val="FFFFFF"/>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3175" cap="flat">
              <a:solidFill>
                <a:srgbClr val="FFFFFF"/>
              </a:solidFill>
              <a:prstDash val="solid"/>
              <a:round/>
            </a:ln>
          </a:left>
          <a:right>
            <a:ln w="3175" cap="flat">
              <a:solidFill>
                <a:srgbClr val="FFFFFF"/>
              </a:solidFill>
              <a:prstDash val="solid"/>
              <a:round/>
            </a:ln>
          </a:right>
          <a:top>
            <a:ln w="25400"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25400"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3175" cap="flat">
              <a:noFill/>
              <a:miter lim="400000"/>
            </a:ln>
          </a:left>
          <a:right>
            <a:ln w="3175" cap="flat">
              <a:noFill/>
              <a:miter lim="400000"/>
            </a:ln>
          </a:right>
          <a:top>
            <a:ln w="3175" cap="flat">
              <a:noFill/>
              <a:miter lim="400000"/>
            </a:ln>
          </a:top>
          <a:bottom>
            <a:ln w="3175" cap="flat">
              <a:noFill/>
              <a:miter lim="400000"/>
            </a:ln>
          </a:bottom>
          <a:insideH>
            <a:ln w="3175" cap="flat">
              <a:noFill/>
              <a:miter lim="400000"/>
            </a:ln>
          </a:insideH>
          <a:insideV>
            <a:ln w="3175"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3175" cap="flat">
              <a:noFill/>
              <a:miter lim="400000"/>
            </a:ln>
          </a:left>
          <a:right>
            <a:ln w="3175" cap="flat">
              <a:noFill/>
              <a:miter lim="400000"/>
            </a:ln>
          </a:right>
          <a:top>
            <a:ln w="3175" cap="flat">
              <a:noFill/>
              <a:miter lim="400000"/>
            </a:ln>
          </a:top>
          <a:bottom>
            <a:ln w="3175" cap="flat">
              <a:noFill/>
              <a:miter lim="400000"/>
            </a:ln>
          </a:bottom>
          <a:insideH>
            <a:ln w="3175" cap="flat">
              <a:noFill/>
              <a:miter lim="400000"/>
            </a:ln>
          </a:insideH>
          <a:insideV>
            <a:ln w="3175" cap="flat">
              <a:noFill/>
              <a:miter lim="400000"/>
            </a:ln>
          </a:insideV>
        </a:tcBdr>
        <a:fill>
          <a:solidFill>
            <a:schemeClr val="accent1"/>
          </a:solidFill>
        </a:fill>
      </a:tcStyle>
    </a:firstCol>
    <a:lastRow>
      <a:tcTxStyle b="on" i="off">
        <a:fontRef idx="major">
          <a:srgbClr val="000000"/>
        </a:fontRef>
        <a:srgbClr val="000000"/>
      </a:tcTxStyle>
      <a:tcStyle>
        <a:tcBdr>
          <a:left>
            <a:ln w="3175" cap="flat">
              <a:noFill/>
              <a:miter lim="400000"/>
            </a:ln>
          </a:left>
          <a:right>
            <a:ln w="3175" cap="flat">
              <a:noFill/>
              <a:miter lim="400000"/>
            </a:ln>
          </a:right>
          <a:top>
            <a:ln w="25400" cap="flat">
              <a:solidFill>
                <a:srgbClr val="000000"/>
              </a:solidFill>
              <a:prstDash val="solid"/>
              <a:round/>
            </a:ln>
          </a:top>
          <a:bottom>
            <a:ln w="12700" cap="flat">
              <a:solidFill>
                <a:srgbClr val="000000"/>
              </a:solidFill>
              <a:prstDash val="solid"/>
              <a:round/>
            </a:ln>
          </a:bottom>
          <a:insideH>
            <a:ln w="3175" cap="flat">
              <a:noFill/>
              <a:miter lim="400000"/>
            </a:ln>
          </a:insideH>
          <a:insideV>
            <a:ln w="3175" cap="flat">
              <a:noFill/>
              <a:miter lim="400000"/>
            </a:ln>
          </a:insideV>
        </a:tcBdr>
        <a:fill>
          <a:solidFill>
            <a:srgbClr val="FFFFFF"/>
          </a:solidFill>
        </a:fill>
      </a:tcStyle>
    </a:lastRow>
    <a:firstRow>
      <a:tcTxStyle b="on" i="off">
        <a:fontRef idx="major">
          <a:srgbClr val="FFFFFF"/>
        </a:fontRef>
        <a:srgbClr val="FFFFFF"/>
      </a:tcTxStyle>
      <a:tcStyle>
        <a:tcBdr>
          <a:left>
            <a:ln w="3175" cap="flat">
              <a:noFill/>
              <a:miter lim="400000"/>
            </a:ln>
          </a:left>
          <a:right>
            <a:ln w="3175" cap="flat">
              <a:noFill/>
              <a:miter lim="400000"/>
            </a:ln>
          </a:right>
          <a:top>
            <a:ln w="12700" cap="flat">
              <a:solidFill>
                <a:srgbClr val="000000"/>
              </a:solidFill>
              <a:prstDash val="solid"/>
              <a:round/>
            </a:ln>
          </a:top>
          <a:bottom>
            <a:ln w="12700" cap="flat">
              <a:solidFill>
                <a:srgbClr val="000000"/>
              </a:solidFill>
              <a:prstDash val="solid"/>
              <a:round/>
            </a:ln>
          </a:bottom>
          <a:insideH>
            <a:ln w="3175" cap="flat">
              <a:noFill/>
              <a:miter lim="400000"/>
            </a:ln>
          </a:insideH>
          <a:insideV>
            <a:ln w="3175"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3175" cap="flat">
              <a:solidFill>
                <a:srgbClr val="FFFFFF"/>
              </a:solidFill>
              <a:prstDash val="solid"/>
              <a:round/>
            </a:ln>
          </a:left>
          <a:right>
            <a:ln w="3175" cap="flat">
              <a:solidFill>
                <a:srgbClr val="FFFFFF"/>
              </a:solidFill>
              <a:prstDash val="solid"/>
              <a:round/>
            </a:ln>
          </a:right>
          <a:top>
            <a:ln w="25400"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25400"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FFFFFF"/>
        </a:fontRef>
        <a:srgbClr val="FFFFFF"/>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rgbClr val="FFFFFF">
              <a:alpha val="20000"/>
            </a:srgbClr>
          </a:solidFill>
        </a:fill>
      </a:tcStyle>
    </a:wholeTbl>
    <a:band2H>
      <a:tcTxStyle/>
      <a:tcStyle>
        <a:tcBdr/>
        <a:fill>
          <a:solidFill>
            <a:srgbClr val="FFFFFF"/>
          </a:solidFill>
        </a:fill>
      </a:tcStyle>
    </a:band2H>
    <a:firstCol>
      <a:tcTxStyle b="on" i="off">
        <a:fontRef idx="major">
          <a:srgbClr val="FFFFFF"/>
        </a:fontRef>
        <a:srgbClr val="FFFFFF"/>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rgbClr val="FFFFFF">
              <a:alpha val="20000"/>
            </a:srgbClr>
          </a:solidFill>
        </a:fill>
      </a:tcStyle>
    </a:firstCol>
    <a:lastRow>
      <a:tcTxStyle b="on" i="off">
        <a:fontRef idx="major">
          <a:srgbClr val="FFFFFF"/>
        </a:fontRef>
        <a:srgbClr val="FFFFFF"/>
      </a:tcTxStyle>
      <a:tcStyle>
        <a:tcBdr>
          <a:left>
            <a:ln w="3175" cap="flat">
              <a:solidFill>
                <a:srgbClr val="FFFFFF"/>
              </a:solidFill>
              <a:prstDash val="solid"/>
              <a:round/>
            </a:ln>
          </a:left>
          <a:right>
            <a:ln w="3175" cap="flat">
              <a:solidFill>
                <a:srgbClr val="FFFFFF"/>
              </a:solidFill>
              <a:prstDash val="solid"/>
              <a:round/>
            </a:ln>
          </a:right>
          <a:top>
            <a:ln w="25400" cap="flat">
              <a:solidFill>
                <a:srgbClr val="FFFFFF"/>
              </a:solidFill>
              <a:prstDash val="solid"/>
              <a:round/>
            </a:ln>
          </a:top>
          <a:bottom>
            <a:ln w="3175"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noFill/>
        </a:fill>
      </a:tcStyle>
    </a:lastRow>
    <a:firstRow>
      <a:tcTxStyle b="on" i="off">
        <a:fontRef idx="major">
          <a:srgbClr val="FFFFFF"/>
        </a:fontRef>
        <a:srgbClr val="FFFFFF"/>
      </a:tcTxStyle>
      <a:tcStyle>
        <a:tcBdr>
          <a:left>
            <a:ln w="3175" cap="flat">
              <a:solidFill>
                <a:srgbClr val="FFFFFF"/>
              </a:solidFill>
              <a:prstDash val="solid"/>
              <a:round/>
            </a:ln>
          </a:left>
          <a:right>
            <a:ln w="3175" cap="flat">
              <a:solidFill>
                <a:srgbClr val="FFFFFF"/>
              </a:solidFill>
              <a:prstDash val="solid"/>
              <a:round/>
            </a:ln>
          </a:right>
          <a:top>
            <a:ln w="3175" cap="flat">
              <a:solidFill>
                <a:srgbClr val="FFFFFF"/>
              </a:solidFill>
              <a:prstDash val="solid"/>
              <a:round/>
            </a:ln>
          </a:top>
          <a:bottom>
            <a:ln w="12700" cap="flat">
              <a:solidFill>
                <a:srgbClr val="FFFFFF"/>
              </a:solidFill>
              <a:prstDash val="solid"/>
              <a:round/>
            </a:ln>
          </a:bottom>
          <a:insideH>
            <a:ln w="3175" cap="flat">
              <a:solidFill>
                <a:srgbClr val="FFFFFF"/>
              </a:solidFill>
              <a:prstDash val="solid"/>
              <a:round/>
            </a:ln>
          </a:insideH>
          <a:insideV>
            <a:ln w="3175" cap="flat">
              <a:solidFill>
                <a:srgbClr val="FFFFFF"/>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1104" y="78"/>
      </p:cViewPr>
      <p:guideLst>
        <p:guide orient="horz" pos="3072"/>
        <p:guide pos="4096"/>
      </p:guideLst>
    </p:cSldViewPr>
  </p:slideViewPr>
  <p:notesTextViewPr>
    <p:cViewPr>
      <p:scale>
        <a:sx n="1" d="1"/>
        <a:sy n="1" d="1"/>
      </p:scale>
      <p:origin x="0" y="0"/>
    </p:cViewPr>
  </p:notesTextViewPr>
  <p:notesViewPr>
    <p:cSldViewPr snapToGrid="0" snapToObjects="1">
      <p:cViewPr varScale="1">
        <p:scale>
          <a:sx n="143" d="100"/>
          <a:sy n="143" d="100"/>
        </p:scale>
        <p:origin x="-476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6" name="Shape 136"/>
          <p:cNvSpPr>
            <a:spLocks noGrp="1" noRot="1" noChangeAspect="1"/>
          </p:cNvSpPr>
          <p:nvPr>
            <p:ph type="sldImg"/>
          </p:nvPr>
        </p:nvSpPr>
        <p:spPr>
          <a:xfrm>
            <a:off x="1143000" y="685800"/>
            <a:ext cx="4572000" cy="3429000"/>
          </a:xfrm>
          <a:prstGeom prst="rect">
            <a:avLst/>
          </a:prstGeom>
        </p:spPr>
        <p:txBody>
          <a:bodyPr/>
          <a:lstStyle/>
          <a:p>
            <a:endParaRPr/>
          </a:p>
        </p:txBody>
      </p:sp>
      <p:sp>
        <p:nvSpPr>
          <p:cNvPr id="137" name="Shape 137"/>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575620041"/>
      </p:ext>
    </p:extLst>
  </p:cSld>
  <p:clrMap bg1="lt1" tx1="dk1" bg2="lt2" tx2="dk2" accent1="accent1" accent2="accent2" accent3="accent3" accent4="accent4" accent5="accent5" accent6="accent6" hlink="hlink" folHlink="folHlink"/>
  <p:notesStyle>
    <a:lvl1pPr defTabSz="650240" latinLnBrk="0">
      <a:defRPr sz="1400">
        <a:latin typeface="+mj-lt"/>
        <a:ea typeface="+mj-ea"/>
        <a:cs typeface="+mj-cs"/>
        <a:sym typeface="Calibri"/>
      </a:defRPr>
    </a:lvl1pPr>
    <a:lvl2pPr indent="228600" defTabSz="650240" latinLnBrk="0">
      <a:defRPr sz="1400">
        <a:latin typeface="+mj-lt"/>
        <a:ea typeface="+mj-ea"/>
        <a:cs typeface="+mj-cs"/>
        <a:sym typeface="Calibri"/>
      </a:defRPr>
    </a:lvl2pPr>
    <a:lvl3pPr indent="457200" defTabSz="650240" latinLnBrk="0">
      <a:defRPr sz="1400">
        <a:latin typeface="+mj-lt"/>
        <a:ea typeface="+mj-ea"/>
        <a:cs typeface="+mj-cs"/>
        <a:sym typeface="Calibri"/>
      </a:defRPr>
    </a:lvl3pPr>
    <a:lvl4pPr indent="685800" defTabSz="650240" latinLnBrk="0">
      <a:defRPr sz="1400">
        <a:latin typeface="+mj-lt"/>
        <a:ea typeface="+mj-ea"/>
        <a:cs typeface="+mj-cs"/>
        <a:sym typeface="Calibri"/>
      </a:defRPr>
    </a:lvl4pPr>
    <a:lvl5pPr indent="914400" defTabSz="650240" latinLnBrk="0">
      <a:defRPr sz="1400">
        <a:latin typeface="+mj-lt"/>
        <a:ea typeface="+mj-ea"/>
        <a:cs typeface="+mj-cs"/>
        <a:sym typeface="Calibri"/>
      </a:defRPr>
    </a:lvl5pPr>
    <a:lvl6pPr indent="1143000" defTabSz="650240" latinLnBrk="0">
      <a:defRPr sz="1400">
        <a:latin typeface="+mj-lt"/>
        <a:ea typeface="+mj-ea"/>
        <a:cs typeface="+mj-cs"/>
        <a:sym typeface="Calibri"/>
      </a:defRPr>
    </a:lvl6pPr>
    <a:lvl7pPr indent="1371600" defTabSz="650240" latinLnBrk="0">
      <a:defRPr sz="1400">
        <a:latin typeface="+mj-lt"/>
        <a:ea typeface="+mj-ea"/>
        <a:cs typeface="+mj-cs"/>
        <a:sym typeface="Calibri"/>
      </a:defRPr>
    </a:lvl7pPr>
    <a:lvl8pPr indent="1600200" defTabSz="650240" latinLnBrk="0">
      <a:defRPr sz="1400">
        <a:latin typeface="+mj-lt"/>
        <a:ea typeface="+mj-ea"/>
        <a:cs typeface="+mj-cs"/>
        <a:sym typeface="Calibri"/>
      </a:defRPr>
    </a:lvl8pPr>
    <a:lvl9pPr indent="1828800" defTabSz="650240" latinLnBrk="0">
      <a:defRPr sz="14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LIGHT: Title Slide">
    <p:bg>
      <p:bgPr>
        <a:solidFill>
          <a:srgbClr val="FFFFFF"/>
        </a:solidFill>
        <a:effectLst/>
      </p:bgPr>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stretch>
            <a:fillRect/>
          </a:stretch>
        </p:blipFill>
        <p:spPr>
          <a:xfrm>
            <a:off x="0" y="1"/>
            <a:ext cx="13004800" cy="9753600"/>
          </a:xfrm>
          <a:prstGeom prst="rect">
            <a:avLst/>
          </a:prstGeom>
        </p:spPr>
      </p:pic>
      <p:sp>
        <p:nvSpPr>
          <p:cNvPr id="75" name="Shape 75"/>
          <p:cNvSpPr>
            <a:spLocks noGrp="1"/>
          </p:cNvSpPr>
          <p:nvPr>
            <p:ph type="title"/>
          </p:nvPr>
        </p:nvSpPr>
        <p:spPr>
          <a:xfrm>
            <a:off x="1578574" y="3356448"/>
            <a:ext cx="9873051" cy="1731746"/>
          </a:xfrm>
          <a:prstGeom prst="rect">
            <a:avLst/>
          </a:prstGeom>
        </p:spPr>
        <p:txBody>
          <a:bodyPr/>
          <a:lstStyle>
            <a:lvl1pPr>
              <a:defRPr sz="6600">
                <a:solidFill>
                  <a:srgbClr val="082F57"/>
                </a:solidFill>
              </a:defRPr>
            </a:lvl1pPr>
          </a:lstStyle>
          <a:p>
            <a:r>
              <a:rPr dirty="0"/>
              <a:t>Title Text</a:t>
            </a:r>
          </a:p>
        </p:txBody>
      </p:sp>
      <p:sp>
        <p:nvSpPr>
          <p:cNvPr id="76" name="Shape 76"/>
          <p:cNvSpPr>
            <a:spLocks noGrp="1"/>
          </p:cNvSpPr>
          <p:nvPr>
            <p:ph type="body" sz="quarter" idx="1"/>
          </p:nvPr>
        </p:nvSpPr>
        <p:spPr>
          <a:xfrm>
            <a:off x="1581164" y="6181914"/>
            <a:ext cx="4859337" cy="639192"/>
          </a:xfrm>
          <a:prstGeom prst="rect">
            <a:avLst/>
          </a:prstGeom>
        </p:spPr>
        <p:txBody>
          <a:bodyPr anchor="t"/>
          <a:lstStyle>
            <a:lvl1pPr>
              <a:lnSpc>
                <a:spcPct val="100000"/>
              </a:lnSpc>
              <a:spcBef>
                <a:spcPts val="400"/>
              </a:spcBef>
              <a:defRPr b="1" i="1">
                <a:solidFill>
                  <a:srgbClr val="A5ACAF"/>
                </a:solidFill>
              </a:defRPr>
            </a:lvl1pPr>
            <a:lvl2pPr>
              <a:lnSpc>
                <a:spcPct val="100000"/>
              </a:lnSpc>
              <a:spcBef>
                <a:spcPts val="400"/>
              </a:spcBef>
              <a:defRPr b="1" i="1">
                <a:solidFill>
                  <a:srgbClr val="A5ACAF"/>
                </a:solidFill>
              </a:defRPr>
            </a:lvl2pPr>
            <a:lvl3pPr>
              <a:lnSpc>
                <a:spcPct val="100000"/>
              </a:lnSpc>
              <a:spcBef>
                <a:spcPts val="400"/>
              </a:spcBef>
              <a:defRPr b="1" i="1">
                <a:solidFill>
                  <a:srgbClr val="A5ACAF"/>
                </a:solidFill>
              </a:defRPr>
            </a:lvl3pPr>
            <a:lvl4pPr>
              <a:lnSpc>
                <a:spcPct val="100000"/>
              </a:lnSpc>
              <a:spcBef>
                <a:spcPts val="400"/>
              </a:spcBef>
              <a:defRPr b="1" i="1">
                <a:solidFill>
                  <a:srgbClr val="A5ACAF"/>
                </a:solidFill>
              </a:defRPr>
            </a:lvl4pPr>
            <a:lvl5pPr>
              <a:lnSpc>
                <a:spcPct val="100000"/>
              </a:lnSpc>
              <a:spcBef>
                <a:spcPts val="400"/>
              </a:spcBef>
              <a:defRPr b="1" i="1">
                <a:solidFill>
                  <a:srgbClr val="A5ACAF"/>
                </a:solidFill>
              </a:defRPr>
            </a:lvl5pPr>
          </a:lstStyle>
          <a:p>
            <a:r>
              <a:t>Body Level One</a:t>
            </a:r>
          </a:p>
          <a:p>
            <a:pPr lvl="1"/>
            <a:r>
              <a:t>Body Level Two</a:t>
            </a:r>
          </a:p>
          <a:p>
            <a:pPr lvl="2"/>
            <a:r>
              <a:t>Body Level Three</a:t>
            </a:r>
          </a:p>
          <a:p>
            <a:pPr lvl="3"/>
            <a:r>
              <a:t>Body Level Four</a:t>
            </a:r>
          </a:p>
          <a:p>
            <a:pPr lvl="4"/>
            <a:r>
              <a:t>Body Level Five</a:t>
            </a:r>
          </a:p>
        </p:txBody>
      </p:sp>
      <p:sp>
        <p:nvSpPr>
          <p:cNvPr id="77" name="Shape 77"/>
          <p:cNvSpPr/>
          <p:nvPr/>
        </p:nvSpPr>
        <p:spPr>
          <a:xfrm>
            <a:off x="1594262" y="5422992"/>
            <a:ext cx="1301897" cy="71380"/>
          </a:xfrm>
          <a:prstGeom prst="rect">
            <a:avLst/>
          </a:prstGeom>
          <a:solidFill>
            <a:srgbClr val="44D62B"/>
          </a:solidFill>
          <a:ln w="12700">
            <a:miter lim="400000"/>
          </a:ln>
        </p:spPr>
        <p:txBody>
          <a:bodyPr lIns="36575" tIns="36575" rIns="36575" bIns="36575" anchor="ctr"/>
          <a:lstStyle/>
          <a:p>
            <a:endParaRPr/>
          </a:p>
        </p:txBody>
      </p:sp>
      <p:sp>
        <p:nvSpPr>
          <p:cNvPr id="78" name="Shape 78"/>
          <p:cNvSpPr>
            <a:spLocks noGrp="1"/>
          </p:cNvSpPr>
          <p:nvPr>
            <p:ph type="sldNum" sz="quarter" idx="2"/>
          </p:nvPr>
        </p:nvSpPr>
        <p:spPr>
          <a:xfrm>
            <a:off x="9509281" y="7220077"/>
            <a:ext cx="284960" cy="289308"/>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LIGHT: Title and Content">
    <p:bg>
      <p:bgPr>
        <a:solidFill>
          <a:srgbClr val="FFFFFF"/>
        </a:soli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stretch>
            <a:fillRect/>
          </a:stretch>
        </p:blipFill>
        <p:spPr>
          <a:xfrm>
            <a:off x="0" y="1"/>
            <a:ext cx="13004800" cy="9753600"/>
          </a:xfrm>
          <a:prstGeom prst="rect">
            <a:avLst/>
          </a:prstGeom>
        </p:spPr>
      </p:pic>
      <p:sp>
        <p:nvSpPr>
          <p:cNvPr id="86" name="Shape 86"/>
          <p:cNvSpPr>
            <a:spLocks noGrp="1"/>
          </p:cNvSpPr>
          <p:nvPr>
            <p:ph type="title"/>
          </p:nvPr>
        </p:nvSpPr>
        <p:spPr>
          <a:xfrm>
            <a:off x="1544783" y="573858"/>
            <a:ext cx="9872834" cy="1045602"/>
          </a:xfrm>
          <a:prstGeom prst="rect">
            <a:avLst/>
          </a:prstGeom>
        </p:spPr>
        <p:txBody>
          <a:bodyPr/>
          <a:lstStyle>
            <a:lvl1pPr>
              <a:defRPr>
                <a:solidFill>
                  <a:srgbClr val="082F57"/>
                </a:solidFill>
              </a:defRPr>
            </a:lvl1pPr>
          </a:lstStyle>
          <a:p>
            <a:r>
              <a:rPr dirty="0"/>
              <a:t>Title Text</a:t>
            </a:r>
          </a:p>
        </p:txBody>
      </p:sp>
      <p:sp>
        <p:nvSpPr>
          <p:cNvPr id="87" name="Shape 87"/>
          <p:cNvSpPr>
            <a:spLocks noGrp="1"/>
          </p:cNvSpPr>
          <p:nvPr>
            <p:ph type="body" sz="half" idx="1"/>
          </p:nvPr>
        </p:nvSpPr>
        <p:spPr>
          <a:xfrm>
            <a:off x="1544783" y="1954871"/>
            <a:ext cx="9872833" cy="4693799"/>
          </a:xfrm>
          <a:prstGeom prst="rect">
            <a:avLst/>
          </a:prstGeom>
        </p:spPr>
        <p:txBody>
          <a:bodyPr anchor="t"/>
          <a:lstStyle>
            <a:lvl1pPr marL="450056" indent="-450056">
              <a:lnSpc>
                <a:spcPct val="100000"/>
              </a:lnSpc>
              <a:spcBef>
                <a:spcPts val="1000"/>
              </a:spcBef>
              <a:buSzPct val="100000"/>
              <a:buFont typeface="Arial"/>
              <a:buChar char="•"/>
              <a:defRPr sz="3000">
                <a:solidFill>
                  <a:srgbClr val="082F57"/>
                </a:solidFill>
              </a:defRPr>
            </a:lvl1pPr>
            <a:lvl2pPr marL="885825" indent="-428625">
              <a:lnSpc>
                <a:spcPct val="100000"/>
              </a:lnSpc>
              <a:spcBef>
                <a:spcPts val="1000"/>
              </a:spcBef>
              <a:buSzPct val="100000"/>
              <a:buFont typeface="Arial"/>
              <a:buChar char="–"/>
              <a:defRPr sz="3000">
                <a:solidFill>
                  <a:srgbClr val="082F57"/>
                </a:solidFill>
              </a:defRPr>
            </a:lvl2pPr>
            <a:lvl3pPr marL="1314450" indent="-400050">
              <a:lnSpc>
                <a:spcPct val="100000"/>
              </a:lnSpc>
              <a:spcBef>
                <a:spcPts val="1000"/>
              </a:spcBef>
              <a:buSzPct val="100000"/>
              <a:buFont typeface="Arial"/>
              <a:buChar char="•"/>
              <a:defRPr sz="3000">
                <a:solidFill>
                  <a:srgbClr val="082F57"/>
                </a:solidFill>
              </a:defRPr>
            </a:lvl3pPr>
            <a:lvl4pPr marL="1851660" indent="-480060">
              <a:lnSpc>
                <a:spcPct val="100000"/>
              </a:lnSpc>
              <a:spcBef>
                <a:spcPts val="1000"/>
              </a:spcBef>
              <a:buSzPct val="100000"/>
              <a:buFont typeface="Arial"/>
              <a:buChar char="–"/>
              <a:defRPr sz="3000">
                <a:solidFill>
                  <a:srgbClr val="082F57"/>
                </a:solidFill>
              </a:defRPr>
            </a:lvl4pPr>
            <a:lvl5pPr marL="2308860" indent="-480060">
              <a:lnSpc>
                <a:spcPct val="100000"/>
              </a:lnSpc>
              <a:spcBef>
                <a:spcPts val="1000"/>
              </a:spcBef>
              <a:buSzPct val="100000"/>
              <a:buFont typeface="Arial"/>
              <a:buChar char="»"/>
              <a:defRPr sz="3000">
                <a:solidFill>
                  <a:srgbClr val="082F57"/>
                </a:solidFill>
              </a:defRPr>
            </a:lvl5pPr>
          </a:lstStyle>
          <a:p>
            <a:r>
              <a:t>Body Level One</a:t>
            </a:r>
          </a:p>
          <a:p>
            <a:pPr lvl="1"/>
            <a:r>
              <a:t>Body Level Two</a:t>
            </a:r>
          </a:p>
          <a:p>
            <a:pPr lvl="2"/>
            <a:r>
              <a:t>Body Level Three</a:t>
            </a:r>
          </a:p>
          <a:p>
            <a:pPr lvl="3"/>
            <a:r>
              <a:t>Body Level Four</a:t>
            </a:r>
          </a:p>
          <a:p>
            <a:pPr lvl="4"/>
            <a:r>
              <a:t>Body Level Five</a:t>
            </a:r>
          </a:p>
        </p:txBody>
      </p:sp>
      <p:sp>
        <p:nvSpPr>
          <p:cNvPr id="88" name="Shape 88"/>
          <p:cNvSpPr>
            <a:spLocks noGrp="1"/>
          </p:cNvSpPr>
          <p:nvPr>
            <p:ph type="sldNum" sz="quarter" idx="2"/>
          </p:nvPr>
        </p:nvSpPr>
        <p:spPr>
          <a:xfrm>
            <a:off x="9509281" y="7220077"/>
            <a:ext cx="284960" cy="289308"/>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reserve="1">
  <p:cSld name="1_LIGHT: Title and Content">
    <p:bg>
      <p:bgPr>
        <a:solidFill>
          <a:srgbClr val="FFFFFF"/>
        </a:soli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stretch>
            <a:fillRect/>
          </a:stretch>
        </p:blipFill>
        <p:spPr>
          <a:xfrm>
            <a:off x="0" y="1"/>
            <a:ext cx="13004800" cy="9753600"/>
          </a:xfrm>
          <a:prstGeom prst="rect">
            <a:avLst/>
          </a:prstGeom>
        </p:spPr>
      </p:pic>
      <p:sp>
        <p:nvSpPr>
          <p:cNvPr id="86" name="Shape 86"/>
          <p:cNvSpPr>
            <a:spLocks noGrp="1"/>
          </p:cNvSpPr>
          <p:nvPr>
            <p:ph type="title"/>
          </p:nvPr>
        </p:nvSpPr>
        <p:spPr>
          <a:xfrm>
            <a:off x="1565983" y="1253796"/>
            <a:ext cx="9872834" cy="1045602"/>
          </a:xfrm>
          <a:prstGeom prst="rect">
            <a:avLst/>
          </a:prstGeom>
        </p:spPr>
        <p:txBody>
          <a:bodyPr/>
          <a:lstStyle>
            <a:lvl1pPr>
              <a:defRPr>
                <a:solidFill>
                  <a:srgbClr val="082F57"/>
                </a:solidFill>
              </a:defRPr>
            </a:lvl1pPr>
          </a:lstStyle>
          <a:p>
            <a:r>
              <a:t>Title Text</a:t>
            </a:r>
          </a:p>
        </p:txBody>
      </p:sp>
      <p:sp>
        <p:nvSpPr>
          <p:cNvPr id="87" name="Shape 87"/>
          <p:cNvSpPr>
            <a:spLocks noGrp="1"/>
          </p:cNvSpPr>
          <p:nvPr>
            <p:ph type="body" sz="half" idx="1"/>
          </p:nvPr>
        </p:nvSpPr>
        <p:spPr>
          <a:xfrm>
            <a:off x="1544784" y="2939609"/>
            <a:ext cx="9872833" cy="4693799"/>
          </a:xfrm>
          <a:prstGeom prst="rect">
            <a:avLst/>
          </a:prstGeom>
        </p:spPr>
        <p:txBody>
          <a:bodyPr anchor="t"/>
          <a:lstStyle>
            <a:lvl1pPr marL="450056" indent="-450056">
              <a:lnSpc>
                <a:spcPct val="100000"/>
              </a:lnSpc>
              <a:spcBef>
                <a:spcPts val="1000"/>
              </a:spcBef>
              <a:buSzPct val="100000"/>
              <a:buFont typeface="Arial"/>
              <a:buChar char="•"/>
              <a:defRPr sz="3000">
                <a:solidFill>
                  <a:srgbClr val="082F57"/>
                </a:solidFill>
              </a:defRPr>
            </a:lvl1pPr>
            <a:lvl2pPr marL="885825" indent="-428625">
              <a:lnSpc>
                <a:spcPct val="100000"/>
              </a:lnSpc>
              <a:spcBef>
                <a:spcPts val="1000"/>
              </a:spcBef>
              <a:buSzPct val="100000"/>
              <a:buFont typeface="Arial"/>
              <a:buChar char="–"/>
              <a:defRPr sz="3000">
                <a:solidFill>
                  <a:srgbClr val="082F57"/>
                </a:solidFill>
              </a:defRPr>
            </a:lvl2pPr>
            <a:lvl3pPr marL="1314450" indent="-400050">
              <a:lnSpc>
                <a:spcPct val="100000"/>
              </a:lnSpc>
              <a:spcBef>
                <a:spcPts val="1000"/>
              </a:spcBef>
              <a:buSzPct val="100000"/>
              <a:buFont typeface="Arial"/>
              <a:buChar char="•"/>
              <a:defRPr sz="3000">
                <a:solidFill>
                  <a:srgbClr val="082F57"/>
                </a:solidFill>
              </a:defRPr>
            </a:lvl3pPr>
            <a:lvl4pPr marL="1851660" indent="-480060">
              <a:lnSpc>
                <a:spcPct val="100000"/>
              </a:lnSpc>
              <a:spcBef>
                <a:spcPts val="1000"/>
              </a:spcBef>
              <a:buSzPct val="100000"/>
              <a:buFont typeface="Arial"/>
              <a:buChar char="–"/>
              <a:defRPr sz="3000">
                <a:solidFill>
                  <a:srgbClr val="082F57"/>
                </a:solidFill>
              </a:defRPr>
            </a:lvl4pPr>
            <a:lvl5pPr marL="2308860" indent="-480060">
              <a:lnSpc>
                <a:spcPct val="100000"/>
              </a:lnSpc>
              <a:spcBef>
                <a:spcPts val="1000"/>
              </a:spcBef>
              <a:buSzPct val="100000"/>
              <a:buFont typeface="Arial"/>
              <a:buChar char="»"/>
              <a:defRPr sz="3000">
                <a:solidFill>
                  <a:srgbClr val="082F57"/>
                </a:solidFill>
              </a:defRPr>
            </a:lvl5pPr>
          </a:lstStyle>
          <a:p>
            <a:r>
              <a:t>Body Level One</a:t>
            </a:r>
          </a:p>
          <a:p>
            <a:pPr lvl="1"/>
            <a:r>
              <a:t>Body Level Two</a:t>
            </a:r>
          </a:p>
          <a:p>
            <a:pPr lvl="2"/>
            <a:r>
              <a:t>Body Level Three</a:t>
            </a:r>
          </a:p>
          <a:p>
            <a:pPr lvl="3"/>
            <a:r>
              <a:t>Body Level Four</a:t>
            </a:r>
          </a:p>
          <a:p>
            <a:pPr lvl="4"/>
            <a:r>
              <a:t>Body Level Five</a:t>
            </a:r>
          </a:p>
        </p:txBody>
      </p:sp>
    </p:spTree>
    <p:extLst>
      <p:ext uri="{BB962C8B-B14F-4D97-AF65-F5344CB8AC3E}">
        <p14:creationId xmlns:p14="http://schemas.microsoft.com/office/powerpoint/2010/main" val="415239224"/>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reserve="1">
  <p:cSld name="4_LIGHT: Title and Content">
    <p:bg>
      <p:bgPr>
        <a:solidFill>
          <a:srgbClr val="FFFFFF"/>
        </a:solidFill>
        <a:effectLst/>
      </p:bgPr>
    </p:bg>
    <p:spTree>
      <p:nvGrpSpPr>
        <p:cNvPr id="1" name=""/>
        <p:cNvGrpSpPr/>
        <p:nvPr/>
      </p:nvGrpSpPr>
      <p:grpSpPr>
        <a:xfrm>
          <a:off x="0" y="0"/>
          <a:ext cx="0" cy="0"/>
          <a:chOff x="0" y="0"/>
          <a:chExt cx="0" cy="0"/>
        </a:xfrm>
      </p:grpSpPr>
      <p:sp>
        <p:nvSpPr>
          <p:cNvPr id="86" name="Shape 86"/>
          <p:cNvSpPr>
            <a:spLocks noGrp="1"/>
          </p:cNvSpPr>
          <p:nvPr>
            <p:ph type="title"/>
          </p:nvPr>
        </p:nvSpPr>
        <p:spPr>
          <a:xfrm>
            <a:off x="1565983" y="1253796"/>
            <a:ext cx="9872834" cy="1045602"/>
          </a:xfrm>
          <a:prstGeom prst="rect">
            <a:avLst/>
          </a:prstGeom>
        </p:spPr>
        <p:txBody>
          <a:bodyPr/>
          <a:lstStyle>
            <a:lvl1pPr>
              <a:defRPr>
                <a:solidFill>
                  <a:srgbClr val="082F57"/>
                </a:solidFill>
              </a:defRPr>
            </a:lvl1pPr>
          </a:lstStyle>
          <a:p>
            <a:r>
              <a:t>Title Text</a:t>
            </a:r>
          </a:p>
        </p:txBody>
      </p:sp>
      <p:sp>
        <p:nvSpPr>
          <p:cNvPr id="87" name="Shape 87"/>
          <p:cNvSpPr>
            <a:spLocks noGrp="1"/>
          </p:cNvSpPr>
          <p:nvPr>
            <p:ph type="body" sz="half" idx="1"/>
          </p:nvPr>
        </p:nvSpPr>
        <p:spPr>
          <a:xfrm>
            <a:off x="1544784" y="2939609"/>
            <a:ext cx="9872833" cy="4693799"/>
          </a:xfrm>
          <a:prstGeom prst="rect">
            <a:avLst/>
          </a:prstGeom>
        </p:spPr>
        <p:txBody>
          <a:bodyPr anchor="t"/>
          <a:lstStyle>
            <a:lvl1pPr marL="450056" indent="-450056">
              <a:lnSpc>
                <a:spcPct val="100000"/>
              </a:lnSpc>
              <a:spcBef>
                <a:spcPts val="1000"/>
              </a:spcBef>
              <a:buSzPct val="100000"/>
              <a:buFont typeface="Arial"/>
              <a:buChar char="•"/>
              <a:defRPr sz="3000">
                <a:solidFill>
                  <a:srgbClr val="082F57"/>
                </a:solidFill>
              </a:defRPr>
            </a:lvl1pPr>
            <a:lvl2pPr marL="885825" indent="-428625">
              <a:lnSpc>
                <a:spcPct val="100000"/>
              </a:lnSpc>
              <a:spcBef>
                <a:spcPts val="1000"/>
              </a:spcBef>
              <a:buSzPct val="100000"/>
              <a:buFont typeface="Arial"/>
              <a:buChar char="–"/>
              <a:defRPr sz="3000">
                <a:solidFill>
                  <a:srgbClr val="082F57"/>
                </a:solidFill>
              </a:defRPr>
            </a:lvl2pPr>
            <a:lvl3pPr marL="1314450" indent="-400050">
              <a:lnSpc>
                <a:spcPct val="100000"/>
              </a:lnSpc>
              <a:spcBef>
                <a:spcPts val="1000"/>
              </a:spcBef>
              <a:buSzPct val="100000"/>
              <a:buFont typeface="Arial"/>
              <a:buChar char="•"/>
              <a:defRPr sz="3000">
                <a:solidFill>
                  <a:srgbClr val="082F57"/>
                </a:solidFill>
              </a:defRPr>
            </a:lvl3pPr>
            <a:lvl4pPr marL="1851660" indent="-480060">
              <a:lnSpc>
                <a:spcPct val="100000"/>
              </a:lnSpc>
              <a:spcBef>
                <a:spcPts val="1000"/>
              </a:spcBef>
              <a:buSzPct val="100000"/>
              <a:buFont typeface="Arial"/>
              <a:buChar char="–"/>
              <a:defRPr sz="3000">
                <a:solidFill>
                  <a:srgbClr val="082F57"/>
                </a:solidFill>
              </a:defRPr>
            </a:lvl4pPr>
            <a:lvl5pPr marL="2308860" indent="-480060">
              <a:lnSpc>
                <a:spcPct val="100000"/>
              </a:lnSpc>
              <a:spcBef>
                <a:spcPts val="1000"/>
              </a:spcBef>
              <a:buSzPct val="100000"/>
              <a:buFont typeface="Arial"/>
              <a:buChar char="»"/>
              <a:defRPr sz="3000">
                <a:solidFill>
                  <a:srgbClr val="082F57"/>
                </a:solidFill>
              </a:defRPr>
            </a:lvl5pPr>
          </a:lstStyle>
          <a:p>
            <a:r>
              <a:t>Body Level One</a:t>
            </a:r>
          </a:p>
          <a:p>
            <a:pPr lvl="1"/>
            <a:r>
              <a:t>Body Level Two</a:t>
            </a:r>
          </a:p>
          <a:p>
            <a:pPr lvl="2"/>
            <a:r>
              <a:t>Body Level Three</a:t>
            </a:r>
          </a:p>
          <a:p>
            <a:pPr lvl="3"/>
            <a:r>
              <a:t>Body Level Four</a:t>
            </a:r>
          </a:p>
          <a:p>
            <a:pPr lvl="4"/>
            <a:r>
              <a:t>Body Level Five</a:t>
            </a:r>
          </a:p>
        </p:txBody>
      </p:sp>
      <p:sp>
        <p:nvSpPr>
          <p:cNvPr id="88" name="Shape 88"/>
          <p:cNvSpPr>
            <a:spLocks noGrp="1"/>
          </p:cNvSpPr>
          <p:nvPr>
            <p:ph type="sldNum" sz="quarter" idx="2"/>
          </p:nvPr>
        </p:nvSpPr>
        <p:spPr>
          <a:xfrm>
            <a:off x="9509281" y="7220077"/>
            <a:ext cx="284960" cy="289308"/>
          </a:xfrm>
          <a:prstGeom prst="rect">
            <a:avLst/>
          </a:prstGeom>
        </p:spPr>
        <p:txBody>
          <a:bodyPr/>
          <a:lstStyle/>
          <a:p>
            <a:fld id="{86CB4B4D-7CA3-9044-876B-883B54F8677D}" type="slidenum">
              <a:t>‹#›</a:t>
            </a:fld>
            <a:endParaRPr/>
          </a:p>
        </p:txBody>
      </p:sp>
      <p:pic>
        <p:nvPicPr>
          <p:cNvPr id="7" name="Picture 6"/>
          <p:cNvPicPr>
            <a:picLocks noChangeAspect="1"/>
          </p:cNvPicPr>
          <p:nvPr userDrawn="1"/>
        </p:nvPicPr>
        <p:blipFill rotWithShape="1">
          <a:blip r:embed="rId2"/>
          <a:srcRect t="89766"/>
          <a:stretch/>
        </p:blipFill>
        <p:spPr>
          <a:xfrm>
            <a:off x="0" y="8755379"/>
            <a:ext cx="13004800" cy="998221"/>
          </a:xfrm>
          <a:prstGeom prst="rect">
            <a:avLst/>
          </a:prstGeom>
        </p:spPr>
      </p:pic>
    </p:spTree>
    <p:extLst>
      <p:ext uri="{BB962C8B-B14F-4D97-AF65-F5344CB8AC3E}">
        <p14:creationId xmlns:p14="http://schemas.microsoft.com/office/powerpoint/2010/main" val="90858251"/>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reserve="1">
  <p:cSld name="2_LIGHT: Title and Content">
    <p:bg>
      <p:bgPr>
        <a:solidFill>
          <a:srgbClr val="FFFFFF"/>
        </a:solidFill>
        <a:effectLst/>
      </p:bgPr>
    </p:bg>
    <p:spTree>
      <p:nvGrpSpPr>
        <p:cNvPr id="1" name=""/>
        <p:cNvGrpSpPr/>
        <p:nvPr/>
      </p:nvGrpSpPr>
      <p:grpSpPr>
        <a:xfrm>
          <a:off x="0" y="0"/>
          <a:ext cx="0" cy="0"/>
          <a:chOff x="0" y="0"/>
          <a:chExt cx="0" cy="0"/>
        </a:xfrm>
      </p:grpSpPr>
      <p:sp>
        <p:nvSpPr>
          <p:cNvPr id="86" name="Shape 86"/>
          <p:cNvSpPr>
            <a:spLocks noGrp="1"/>
          </p:cNvSpPr>
          <p:nvPr>
            <p:ph type="title"/>
          </p:nvPr>
        </p:nvSpPr>
        <p:spPr>
          <a:xfrm>
            <a:off x="1565983" y="1253796"/>
            <a:ext cx="9872834" cy="1045602"/>
          </a:xfrm>
          <a:prstGeom prst="rect">
            <a:avLst/>
          </a:prstGeom>
        </p:spPr>
        <p:txBody>
          <a:bodyPr/>
          <a:lstStyle>
            <a:lvl1pPr>
              <a:defRPr>
                <a:solidFill>
                  <a:srgbClr val="082F57"/>
                </a:solidFill>
              </a:defRPr>
            </a:lvl1pPr>
          </a:lstStyle>
          <a:p>
            <a:r>
              <a:t>Title Text</a:t>
            </a:r>
          </a:p>
        </p:txBody>
      </p:sp>
      <p:sp>
        <p:nvSpPr>
          <p:cNvPr id="87" name="Shape 87"/>
          <p:cNvSpPr>
            <a:spLocks noGrp="1"/>
          </p:cNvSpPr>
          <p:nvPr>
            <p:ph type="body" sz="half" idx="1"/>
          </p:nvPr>
        </p:nvSpPr>
        <p:spPr>
          <a:xfrm>
            <a:off x="1544784" y="2939609"/>
            <a:ext cx="9872833" cy="4693799"/>
          </a:xfrm>
          <a:prstGeom prst="rect">
            <a:avLst/>
          </a:prstGeom>
        </p:spPr>
        <p:txBody>
          <a:bodyPr anchor="t"/>
          <a:lstStyle>
            <a:lvl1pPr marL="450056" indent="-450056">
              <a:lnSpc>
                <a:spcPct val="100000"/>
              </a:lnSpc>
              <a:spcBef>
                <a:spcPts val="1000"/>
              </a:spcBef>
              <a:buSzPct val="100000"/>
              <a:buFont typeface="Arial"/>
              <a:buChar char="•"/>
              <a:defRPr sz="3000">
                <a:solidFill>
                  <a:srgbClr val="082F57"/>
                </a:solidFill>
              </a:defRPr>
            </a:lvl1pPr>
            <a:lvl2pPr marL="885825" indent="-428625">
              <a:lnSpc>
                <a:spcPct val="100000"/>
              </a:lnSpc>
              <a:spcBef>
                <a:spcPts val="1000"/>
              </a:spcBef>
              <a:buSzPct val="100000"/>
              <a:buFont typeface="Arial"/>
              <a:buChar char="–"/>
              <a:defRPr sz="3000">
                <a:solidFill>
                  <a:srgbClr val="082F57"/>
                </a:solidFill>
              </a:defRPr>
            </a:lvl2pPr>
            <a:lvl3pPr marL="1314450" indent="-400050">
              <a:lnSpc>
                <a:spcPct val="100000"/>
              </a:lnSpc>
              <a:spcBef>
                <a:spcPts val="1000"/>
              </a:spcBef>
              <a:buSzPct val="100000"/>
              <a:buFont typeface="Arial"/>
              <a:buChar char="•"/>
              <a:defRPr sz="3000">
                <a:solidFill>
                  <a:srgbClr val="082F57"/>
                </a:solidFill>
              </a:defRPr>
            </a:lvl3pPr>
            <a:lvl4pPr marL="1851660" indent="-480060">
              <a:lnSpc>
                <a:spcPct val="100000"/>
              </a:lnSpc>
              <a:spcBef>
                <a:spcPts val="1000"/>
              </a:spcBef>
              <a:buSzPct val="100000"/>
              <a:buFont typeface="Arial"/>
              <a:buChar char="–"/>
              <a:defRPr sz="3000">
                <a:solidFill>
                  <a:srgbClr val="082F57"/>
                </a:solidFill>
              </a:defRPr>
            </a:lvl4pPr>
            <a:lvl5pPr marL="2308860" indent="-480060">
              <a:lnSpc>
                <a:spcPct val="100000"/>
              </a:lnSpc>
              <a:spcBef>
                <a:spcPts val="1000"/>
              </a:spcBef>
              <a:buSzPct val="100000"/>
              <a:buFont typeface="Arial"/>
              <a:buChar char="»"/>
              <a:defRPr sz="3000">
                <a:solidFill>
                  <a:srgbClr val="082F57"/>
                </a:solidFill>
              </a:defRPr>
            </a:lvl5pPr>
          </a:lstStyle>
          <a:p>
            <a:r>
              <a:t>Body Level One</a:t>
            </a:r>
          </a:p>
          <a:p>
            <a:pPr lvl="1"/>
            <a:r>
              <a:t>Body Level Two</a:t>
            </a:r>
          </a:p>
          <a:p>
            <a:pPr lvl="2"/>
            <a:r>
              <a:t>Body Level Three</a:t>
            </a:r>
          </a:p>
          <a:p>
            <a:pPr lvl="3"/>
            <a:r>
              <a:t>Body Level Four</a:t>
            </a:r>
          </a:p>
          <a:p>
            <a:pPr lvl="4"/>
            <a:r>
              <a:t>Body Level Five</a:t>
            </a:r>
          </a:p>
        </p:txBody>
      </p:sp>
      <p:sp>
        <p:nvSpPr>
          <p:cNvPr id="88" name="Shape 88"/>
          <p:cNvSpPr>
            <a:spLocks noGrp="1"/>
          </p:cNvSpPr>
          <p:nvPr>
            <p:ph type="sldNum" sz="quarter" idx="2"/>
          </p:nvPr>
        </p:nvSpPr>
        <p:spPr>
          <a:xfrm>
            <a:off x="9509281" y="7220077"/>
            <a:ext cx="284960" cy="289308"/>
          </a:xfrm>
          <a:prstGeom prst="rect">
            <a:avLst/>
          </a:prstGeom>
        </p:spPr>
        <p:txBody>
          <a:bodyPr/>
          <a:lstStyle/>
          <a:p>
            <a:fld id="{86CB4B4D-7CA3-9044-876B-883B54F8677D}" type="slidenum">
              <a:t>‹#›</a:t>
            </a:fld>
            <a:endParaRPr/>
          </a:p>
        </p:txBody>
      </p:sp>
      <p:pic>
        <p:nvPicPr>
          <p:cNvPr id="7" name="Picture 6"/>
          <p:cNvPicPr>
            <a:picLocks noChangeAspect="1"/>
          </p:cNvPicPr>
          <p:nvPr userDrawn="1"/>
        </p:nvPicPr>
        <p:blipFill rotWithShape="1">
          <a:blip r:embed="rId2"/>
          <a:srcRect t="89766"/>
          <a:stretch/>
        </p:blipFill>
        <p:spPr>
          <a:xfrm>
            <a:off x="0" y="8755379"/>
            <a:ext cx="13004800" cy="998221"/>
          </a:xfrm>
          <a:prstGeom prst="rect">
            <a:avLst/>
          </a:prstGeom>
        </p:spPr>
      </p:pic>
    </p:spTree>
    <p:extLst>
      <p:ext uri="{BB962C8B-B14F-4D97-AF65-F5344CB8AC3E}">
        <p14:creationId xmlns:p14="http://schemas.microsoft.com/office/powerpoint/2010/main" val="182144923"/>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reserve="1">
  <p:cSld name="3_LIGHT: Title and Content">
    <p:bg>
      <p:bgPr>
        <a:solidFill>
          <a:srgbClr val="FFFFFF"/>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stretch>
            <a:fillRect/>
          </a:stretch>
        </p:blipFill>
        <p:spPr>
          <a:xfrm>
            <a:off x="0" y="0"/>
            <a:ext cx="13004800" cy="9753600"/>
          </a:xfrm>
          <a:prstGeom prst="rect">
            <a:avLst/>
          </a:prstGeom>
        </p:spPr>
      </p:pic>
      <p:sp>
        <p:nvSpPr>
          <p:cNvPr id="86" name="Shape 86"/>
          <p:cNvSpPr>
            <a:spLocks noGrp="1"/>
          </p:cNvSpPr>
          <p:nvPr>
            <p:ph type="title"/>
          </p:nvPr>
        </p:nvSpPr>
        <p:spPr>
          <a:xfrm>
            <a:off x="1565983" y="1253796"/>
            <a:ext cx="9872834" cy="1045602"/>
          </a:xfrm>
          <a:prstGeom prst="rect">
            <a:avLst/>
          </a:prstGeom>
        </p:spPr>
        <p:txBody>
          <a:bodyPr/>
          <a:lstStyle>
            <a:lvl1pPr>
              <a:defRPr>
                <a:solidFill>
                  <a:srgbClr val="082F57"/>
                </a:solidFill>
              </a:defRPr>
            </a:lvl1pPr>
          </a:lstStyle>
          <a:p>
            <a:r>
              <a:t>Title Text</a:t>
            </a:r>
          </a:p>
        </p:txBody>
      </p:sp>
      <p:sp>
        <p:nvSpPr>
          <p:cNvPr id="87" name="Shape 87"/>
          <p:cNvSpPr>
            <a:spLocks noGrp="1"/>
          </p:cNvSpPr>
          <p:nvPr>
            <p:ph type="body" sz="half" idx="1"/>
          </p:nvPr>
        </p:nvSpPr>
        <p:spPr>
          <a:xfrm>
            <a:off x="1544784" y="2939609"/>
            <a:ext cx="9872833" cy="4693799"/>
          </a:xfrm>
          <a:prstGeom prst="rect">
            <a:avLst/>
          </a:prstGeom>
        </p:spPr>
        <p:txBody>
          <a:bodyPr anchor="t"/>
          <a:lstStyle>
            <a:lvl1pPr marL="450056" indent="-450056">
              <a:lnSpc>
                <a:spcPct val="100000"/>
              </a:lnSpc>
              <a:spcBef>
                <a:spcPts val="1000"/>
              </a:spcBef>
              <a:buSzPct val="100000"/>
              <a:buFont typeface="Arial"/>
              <a:buChar char="•"/>
              <a:defRPr sz="3000">
                <a:solidFill>
                  <a:srgbClr val="082F57"/>
                </a:solidFill>
              </a:defRPr>
            </a:lvl1pPr>
            <a:lvl2pPr marL="885825" indent="-428625">
              <a:lnSpc>
                <a:spcPct val="100000"/>
              </a:lnSpc>
              <a:spcBef>
                <a:spcPts val="1000"/>
              </a:spcBef>
              <a:buSzPct val="100000"/>
              <a:buFont typeface="Arial"/>
              <a:buChar char="–"/>
              <a:defRPr sz="3000">
                <a:solidFill>
                  <a:srgbClr val="082F57"/>
                </a:solidFill>
              </a:defRPr>
            </a:lvl2pPr>
            <a:lvl3pPr marL="1314450" indent="-400050">
              <a:lnSpc>
                <a:spcPct val="100000"/>
              </a:lnSpc>
              <a:spcBef>
                <a:spcPts val="1000"/>
              </a:spcBef>
              <a:buSzPct val="100000"/>
              <a:buFont typeface="Arial"/>
              <a:buChar char="•"/>
              <a:defRPr sz="3000">
                <a:solidFill>
                  <a:srgbClr val="082F57"/>
                </a:solidFill>
              </a:defRPr>
            </a:lvl3pPr>
            <a:lvl4pPr marL="1851660" indent="-480060">
              <a:lnSpc>
                <a:spcPct val="100000"/>
              </a:lnSpc>
              <a:spcBef>
                <a:spcPts val="1000"/>
              </a:spcBef>
              <a:buSzPct val="100000"/>
              <a:buFont typeface="Arial"/>
              <a:buChar char="–"/>
              <a:defRPr sz="3000">
                <a:solidFill>
                  <a:srgbClr val="082F57"/>
                </a:solidFill>
              </a:defRPr>
            </a:lvl4pPr>
            <a:lvl5pPr marL="2308860" indent="-480060">
              <a:lnSpc>
                <a:spcPct val="100000"/>
              </a:lnSpc>
              <a:spcBef>
                <a:spcPts val="1000"/>
              </a:spcBef>
              <a:buSzPct val="100000"/>
              <a:buFont typeface="Arial"/>
              <a:buChar char="»"/>
              <a:defRPr sz="3000">
                <a:solidFill>
                  <a:srgbClr val="082F57"/>
                </a:solidFill>
              </a:defRPr>
            </a:lvl5pPr>
          </a:lstStyle>
          <a:p>
            <a:r>
              <a:t>Body Level One</a:t>
            </a:r>
          </a:p>
          <a:p>
            <a:pPr lvl="1"/>
            <a:r>
              <a:t>Body Level Two</a:t>
            </a:r>
          </a:p>
          <a:p>
            <a:pPr lvl="2"/>
            <a:r>
              <a:t>Body Level Three</a:t>
            </a:r>
          </a:p>
          <a:p>
            <a:pPr lvl="3"/>
            <a:r>
              <a:t>Body Level Four</a:t>
            </a:r>
          </a:p>
          <a:p>
            <a:pPr lvl="4"/>
            <a:r>
              <a:t>Body Level Five</a:t>
            </a:r>
          </a:p>
        </p:txBody>
      </p:sp>
      <p:sp>
        <p:nvSpPr>
          <p:cNvPr id="88" name="Shape 88"/>
          <p:cNvSpPr>
            <a:spLocks noGrp="1"/>
          </p:cNvSpPr>
          <p:nvPr>
            <p:ph type="sldNum" sz="quarter" idx="2"/>
          </p:nvPr>
        </p:nvSpPr>
        <p:spPr>
          <a:xfrm>
            <a:off x="9509281" y="7220077"/>
            <a:ext cx="284960" cy="289308"/>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4027382868"/>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8"/>
          <a:stretch>
            <a:fillRect/>
          </a:stretch>
        </p:blipFill>
        <p:spPr>
          <a:xfrm>
            <a:off x="0" y="1"/>
            <a:ext cx="13004800" cy="9753600"/>
          </a:xfrm>
          <a:prstGeom prst="rect">
            <a:avLst/>
          </a:prstGeom>
        </p:spPr>
      </p:pic>
    </p:spTree>
  </p:cSld>
  <p:clrMap bg1="lt1" tx1="dk1" bg2="lt2" tx2="dk2" accent1="accent1" accent2="accent2" accent3="accent3" accent4="accent4" accent5="accent5" accent6="accent6" hlink="hlink" folHlink="folHlink"/>
  <p:sldLayoutIdLst>
    <p:sldLayoutId id="2147483655" r:id="rId1"/>
    <p:sldLayoutId id="2147483656" r:id="rId2"/>
    <p:sldLayoutId id="2147483661" r:id="rId3"/>
    <p:sldLayoutId id="2147483664" r:id="rId4"/>
    <p:sldLayoutId id="2147483662" r:id="rId5"/>
    <p:sldLayoutId id="2147483663" r:id="rId6"/>
  </p:sldLayoutIdLst>
  <p:transition spd="med"/>
  <p:txStyles>
    <p:titleStyle>
      <a:lvl1pPr marL="0" marR="0" indent="0" algn="l" defTabSz="1300480" latinLnBrk="0">
        <a:lnSpc>
          <a:spcPct val="100000"/>
        </a:lnSpc>
        <a:spcBef>
          <a:spcPts val="0"/>
        </a:spcBef>
        <a:spcAft>
          <a:spcPts val="0"/>
        </a:spcAft>
        <a:buClrTx/>
        <a:buSzTx/>
        <a:buFontTx/>
        <a:buNone/>
        <a:tabLst/>
        <a:defRPr sz="6000" b="0" i="0" u="none" strike="noStrike" cap="none" spc="0" baseline="0">
          <a:ln>
            <a:noFill/>
          </a:ln>
          <a:solidFill>
            <a:srgbClr val="002241"/>
          </a:solidFill>
          <a:uFillTx/>
          <a:latin typeface="Times New Roman"/>
          <a:ea typeface="Times New Roman"/>
          <a:cs typeface="Times New Roman"/>
          <a:sym typeface="Times New Roman"/>
        </a:defRPr>
      </a:lvl1pPr>
      <a:lvl2pPr marL="0" marR="0" indent="0" algn="l" defTabSz="1300480" latinLnBrk="0">
        <a:lnSpc>
          <a:spcPct val="100000"/>
        </a:lnSpc>
        <a:spcBef>
          <a:spcPts val="0"/>
        </a:spcBef>
        <a:spcAft>
          <a:spcPts val="0"/>
        </a:spcAft>
        <a:buClrTx/>
        <a:buSzTx/>
        <a:buFontTx/>
        <a:buNone/>
        <a:tabLst/>
        <a:defRPr sz="6000" b="0" i="0" u="none" strike="noStrike" cap="none" spc="0" baseline="0">
          <a:ln>
            <a:noFill/>
          </a:ln>
          <a:solidFill>
            <a:srgbClr val="FFFFFF"/>
          </a:solidFill>
          <a:uFillTx/>
          <a:latin typeface="Times New Roman"/>
          <a:ea typeface="Times New Roman"/>
          <a:cs typeface="Times New Roman"/>
          <a:sym typeface="Times New Roman"/>
        </a:defRPr>
      </a:lvl2pPr>
      <a:lvl3pPr marL="0" marR="0" indent="0" algn="l" defTabSz="1300480" latinLnBrk="0">
        <a:lnSpc>
          <a:spcPct val="100000"/>
        </a:lnSpc>
        <a:spcBef>
          <a:spcPts val="0"/>
        </a:spcBef>
        <a:spcAft>
          <a:spcPts val="0"/>
        </a:spcAft>
        <a:buClrTx/>
        <a:buSzTx/>
        <a:buFontTx/>
        <a:buNone/>
        <a:tabLst/>
        <a:defRPr sz="6000" b="0" i="0" u="none" strike="noStrike" cap="none" spc="0" baseline="0">
          <a:ln>
            <a:noFill/>
          </a:ln>
          <a:solidFill>
            <a:srgbClr val="FFFFFF"/>
          </a:solidFill>
          <a:uFillTx/>
          <a:latin typeface="Times New Roman"/>
          <a:ea typeface="Times New Roman"/>
          <a:cs typeface="Times New Roman"/>
          <a:sym typeface="Times New Roman"/>
        </a:defRPr>
      </a:lvl3pPr>
      <a:lvl4pPr marL="0" marR="0" indent="0" algn="l" defTabSz="1300480" latinLnBrk="0">
        <a:lnSpc>
          <a:spcPct val="100000"/>
        </a:lnSpc>
        <a:spcBef>
          <a:spcPts val="0"/>
        </a:spcBef>
        <a:spcAft>
          <a:spcPts val="0"/>
        </a:spcAft>
        <a:buClrTx/>
        <a:buSzTx/>
        <a:buFontTx/>
        <a:buNone/>
        <a:tabLst/>
        <a:defRPr sz="6000" b="0" i="0" u="none" strike="noStrike" cap="none" spc="0" baseline="0">
          <a:ln>
            <a:noFill/>
          </a:ln>
          <a:solidFill>
            <a:srgbClr val="FFFFFF"/>
          </a:solidFill>
          <a:uFillTx/>
          <a:latin typeface="Times New Roman"/>
          <a:ea typeface="Times New Roman"/>
          <a:cs typeface="Times New Roman"/>
          <a:sym typeface="Times New Roman"/>
        </a:defRPr>
      </a:lvl4pPr>
      <a:lvl5pPr marL="0" marR="0" indent="0" algn="l" defTabSz="1300480" latinLnBrk="0">
        <a:lnSpc>
          <a:spcPct val="100000"/>
        </a:lnSpc>
        <a:spcBef>
          <a:spcPts val="0"/>
        </a:spcBef>
        <a:spcAft>
          <a:spcPts val="0"/>
        </a:spcAft>
        <a:buClrTx/>
        <a:buSzTx/>
        <a:buFontTx/>
        <a:buNone/>
        <a:tabLst/>
        <a:defRPr sz="6000" b="0" i="0" u="none" strike="noStrike" cap="none" spc="0" baseline="0">
          <a:ln>
            <a:noFill/>
          </a:ln>
          <a:solidFill>
            <a:srgbClr val="FFFFFF"/>
          </a:solidFill>
          <a:uFillTx/>
          <a:latin typeface="Times New Roman"/>
          <a:ea typeface="Times New Roman"/>
          <a:cs typeface="Times New Roman"/>
          <a:sym typeface="Times New Roman"/>
        </a:defRPr>
      </a:lvl5pPr>
      <a:lvl6pPr marL="0" marR="0" indent="0" algn="l" defTabSz="1300480" latinLnBrk="0">
        <a:lnSpc>
          <a:spcPct val="100000"/>
        </a:lnSpc>
        <a:spcBef>
          <a:spcPts val="0"/>
        </a:spcBef>
        <a:spcAft>
          <a:spcPts val="0"/>
        </a:spcAft>
        <a:buClrTx/>
        <a:buSzTx/>
        <a:buFontTx/>
        <a:buNone/>
        <a:tabLst/>
        <a:defRPr sz="6000" b="0" i="0" u="none" strike="noStrike" cap="none" spc="0" baseline="0">
          <a:ln>
            <a:noFill/>
          </a:ln>
          <a:solidFill>
            <a:srgbClr val="FFFFFF"/>
          </a:solidFill>
          <a:uFillTx/>
          <a:latin typeface="Times New Roman"/>
          <a:ea typeface="Times New Roman"/>
          <a:cs typeface="Times New Roman"/>
          <a:sym typeface="Times New Roman"/>
        </a:defRPr>
      </a:lvl6pPr>
      <a:lvl7pPr marL="0" marR="0" indent="0" algn="l" defTabSz="1300480" latinLnBrk="0">
        <a:lnSpc>
          <a:spcPct val="100000"/>
        </a:lnSpc>
        <a:spcBef>
          <a:spcPts val="0"/>
        </a:spcBef>
        <a:spcAft>
          <a:spcPts val="0"/>
        </a:spcAft>
        <a:buClrTx/>
        <a:buSzTx/>
        <a:buFontTx/>
        <a:buNone/>
        <a:tabLst/>
        <a:defRPr sz="6000" b="0" i="0" u="none" strike="noStrike" cap="none" spc="0" baseline="0">
          <a:ln>
            <a:noFill/>
          </a:ln>
          <a:solidFill>
            <a:srgbClr val="FFFFFF"/>
          </a:solidFill>
          <a:uFillTx/>
          <a:latin typeface="Times New Roman"/>
          <a:ea typeface="Times New Roman"/>
          <a:cs typeface="Times New Roman"/>
          <a:sym typeface="Times New Roman"/>
        </a:defRPr>
      </a:lvl7pPr>
      <a:lvl8pPr marL="0" marR="0" indent="0" algn="l" defTabSz="1300480" latinLnBrk="0">
        <a:lnSpc>
          <a:spcPct val="100000"/>
        </a:lnSpc>
        <a:spcBef>
          <a:spcPts val="0"/>
        </a:spcBef>
        <a:spcAft>
          <a:spcPts val="0"/>
        </a:spcAft>
        <a:buClrTx/>
        <a:buSzTx/>
        <a:buFontTx/>
        <a:buNone/>
        <a:tabLst/>
        <a:defRPr sz="6000" b="0" i="0" u="none" strike="noStrike" cap="none" spc="0" baseline="0">
          <a:ln>
            <a:noFill/>
          </a:ln>
          <a:solidFill>
            <a:srgbClr val="FFFFFF"/>
          </a:solidFill>
          <a:uFillTx/>
          <a:latin typeface="Times New Roman"/>
          <a:ea typeface="Times New Roman"/>
          <a:cs typeface="Times New Roman"/>
          <a:sym typeface="Times New Roman"/>
        </a:defRPr>
      </a:lvl8pPr>
      <a:lvl9pPr marL="0" marR="0" indent="0" algn="l" defTabSz="1300480" latinLnBrk="0">
        <a:lnSpc>
          <a:spcPct val="100000"/>
        </a:lnSpc>
        <a:spcBef>
          <a:spcPts val="0"/>
        </a:spcBef>
        <a:spcAft>
          <a:spcPts val="0"/>
        </a:spcAft>
        <a:buClrTx/>
        <a:buSzTx/>
        <a:buFontTx/>
        <a:buNone/>
        <a:tabLst/>
        <a:defRPr sz="6000" b="0" i="0" u="none" strike="noStrike" cap="none" spc="0" baseline="0">
          <a:ln>
            <a:noFill/>
          </a:ln>
          <a:solidFill>
            <a:srgbClr val="FFFFFF"/>
          </a:solidFill>
          <a:uFillTx/>
          <a:latin typeface="Times New Roman"/>
          <a:ea typeface="Times New Roman"/>
          <a:cs typeface="Times New Roman"/>
          <a:sym typeface="Times New Roman"/>
        </a:defRPr>
      </a:lvl9pPr>
    </p:titleStyle>
    <p:bodyStyle>
      <a:lvl1pPr marL="0" marR="0" indent="0" algn="l" defTabSz="1300480" rtl="0" latinLnBrk="0">
        <a:lnSpc>
          <a:spcPct val="120000"/>
        </a:lnSpc>
        <a:spcBef>
          <a:spcPts val="600"/>
        </a:spcBef>
        <a:spcAft>
          <a:spcPts val="0"/>
        </a:spcAft>
        <a:buClrTx/>
        <a:buSzTx/>
        <a:buFontTx/>
        <a:buNone/>
        <a:tabLst/>
        <a:defRPr sz="2100" b="0" i="0" u="none" strike="noStrike" cap="none" spc="0" baseline="0">
          <a:ln>
            <a:noFill/>
          </a:ln>
          <a:solidFill>
            <a:srgbClr val="002241"/>
          </a:solidFill>
          <a:uFillTx/>
          <a:latin typeface="Arial"/>
          <a:ea typeface="Arial"/>
          <a:cs typeface="Arial"/>
          <a:sym typeface="Arial"/>
        </a:defRPr>
      </a:lvl1pPr>
      <a:lvl2pPr marL="0" marR="0" indent="457200" algn="l" defTabSz="1300480" rtl="0" latinLnBrk="0">
        <a:lnSpc>
          <a:spcPct val="120000"/>
        </a:lnSpc>
        <a:spcBef>
          <a:spcPts val="600"/>
        </a:spcBef>
        <a:spcAft>
          <a:spcPts val="0"/>
        </a:spcAft>
        <a:buClrTx/>
        <a:buSzTx/>
        <a:buFontTx/>
        <a:buNone/>
        <a:tabLst/>
        <a:defRPr sz="2100" b="0" i="0" u="none" strike="noStrike" cap="none" spc="0" baseline="0">
          <a:ln>
            <a:noFill/>
          </a:ln>
          <a:solidFill>
            <a:srgbClr val="002241"/>
          </a:solidFill>
          <a:uFillTx/>
          <a:latin typeface="Arial"/>
          <a:ea typeface="Arial"/>
          <a:cs typeface="Arial"/>
          <a:sym typeface="Arial"/>
        </a:defRPr>
      </a:lvl2pPr>
      <a:lvl3pPr marL="0" marR="0" indent="914400" algn="l" defTabSz="1300480" rtl="0" latinLnBrk="0">
        <a:lnSpc>
          <a:spcPct val="120000"/>
        </a:lnSpc>
        <a:spcBef>
          <a:spcPts val="600"/>
        </a:spcBef>
        <a:spcAft>
          <a:spcPts val="0"/>
        </a:spcAft>
        <a:buClrTx/>
        <a:buSzTx/>
        <a:buFontTx/>
        <a:buNone/>
        <a:tabLst/>
        <a:defRPr sz="2100" b="0" i="0" u="none" strike="noStrike" cap="none" spc="0" baseline="0">
          <a:ln>
            <a:noFill/>
          </a:ln>
          <a:solidFill>
            <a:srgbClr val="002241"/>
          </a:solidFill>
          <a:uFillTx/>
          <a:latin typeface="Arial"/>
          <a:ea typeface="Arial"/>
          <a:cs typeface="Arial"/>
          <a:sym typeface="Arial"/>
        </a:defRPr>
      </a:lvl3pPr>
      <a:lvl4pPr marL="0" marR="0" indent="1371600" algn="l" defTabSz="1300480" rtl="0" latinLnBrk="0">
        <a:lnSpc>
          <a:spcPct val="120000"/>
        </a:lnSpc>
        <a:spcBef>
          <a:spcPts val="600"/>
        </a:spcBef>
        <a:spcAft>
          <a:spcPts val="0"/>
        </a:spcAft>
        <a:buClrTx/>
        <a:buSzTx/>
        <a:buFontTx/>
        <a:buNone/>
        <a:tabLst/>
        <a:defRPr sz="2100" b="0" i="0" u="none" strike="noStrike" cap="none" spc="0" baseline="0">
          <a:ln>
            <a:noFill/>
          </a:ln>
          <a:solidFill>
            <a:srgbClr val="002241"/>
          </a:solidFill>
          <a:uFillTx/>
          <a:latin typeface="Arial"/>
          <a:ea typeface="Arial"/>
          <a:cs typeface="Arial"/>
          <a:sym typeface="Arial"/>
        </a:defRPr>
      </a:lvl4pPr>
      <a:lvl5pPr marL="0" marR="0" indent="1828800" algn="l" defTabSz="1300480" rtl="0" latinLnBrk="0">
        <a:lnSpc>
          <a:spcPct val="120000"/>
        </a:lnSpc>
        <a:spcBef>
          <a:spcPts val="600"/>
        </a:spcBef>
        <a:spcAft>
          <a:spcPts val="0"/>
        </a:spcAft>
        <a:buClrTx/>
        <a:buSzTx/>
        <a:buFontTx/>
        <a:buNone/>
        <a:tabLst/>
        <a:defRPr sz="2100" b="0" i="0" u="none" strike="noStrike" cap="none" spc="0" baseline="0">
          <a:ln>
            <a:noFill/>
          </a:ln>
          <a:solidFill>
            <a:srgbClr val="002241"/>
          </a:solidFill>
          <a:uFillTx/>
          <a:latin typeface="Arial"/>
          <a:ea typeface="Arial"/>
          <a:cs typeface="Arial"/>
          <a:sym typeface="Arial"/>
        </a:defRPr>
      </a:lvl5pPr>
      <a:lvl6pPr marL="0" marR="0" indent="2286000" algn="l" defTabSz="1300480" rtl="0" latinLnBrk="0">
        <a:lnSpc>
          <a:spcPct val="120000"/>
        </a:lnSpc>
        <a:spcBef>
          <a:spcPts val="600"/>
        </a:spcBef>
        <a:spcAft>
          <a:spcPts val="0"/>
        </a:spcAft>
        <a:buClrTx/>
        <a:buSzTx/>
        <a:buFontTx/>
        <a:buNone/>
        <a:tabLst/>
        <a:defRPr sz="2100" b="0" i="0" u="none" strike="noStrike" cap="none" spc="0" baseline="0">
          <a:ln>
            <a:noFill/>
          </a:ln>
          <a:solidFill>
            <a:srgbClr val="FFFFFF"/>
          </a:solidFill>
          <a:uFillTx/>
          <a:latin typeface="Arial"/>
          <a:ea typeface="Arial"/>
          <a:cs typeface="Arial"/>
          <a:sym typeface="Arial"/>
        </a:defRPr>
      </a:lvl6pPr>
      <a:lvl7pPr marL="0" marR="0" indent="2743200" algn="l" defTabSz="1300480" rtl="0" latinLnBrk="0">
        <a:lnSpc>
          <a:spcPct val="120000"/>
        </a:lnSpc>
        <a:spcBef>
          <a:spcPts val="600"/>
        </a:spcBef>
        <a:spcAft>
          <a:spcPts val="0"/>
        </a:spcAft>
        <a:buClrTx/>
        <a:buSzTx/>
        <a:buFontTx/>
        <a:buNone/>
        <a:tabLst/>
        <a:defRPr sz="2100" b="0" i="0" u="none" strike="noStrike" cap="none" spc="0" baseline="0">
          <a:ln>
            <a:noFill/>
          </a:ln>
          <a:solidFill>
            <a:srgbClr val="FFFFFF"/>
          </a:solidFill>
          <a:uFillTx/>
          <a:latin typeface="Arial"/>
          <a:ea typeface="Arial"/>
          <a:cs typeface="Arial"/>
          <a:sym typeface="Arial"/>
        </a:defRPr>
      </a:lvl7pPr>
      <a:lvl8pPr marL="0" marR="0" indent="3200400" algn="l" defTabSz="1300480" rtl="0" latinLnBrk="0">
        <a:lnSpc>
          <a:spcPct val="120000"/>
        </a:lnSpc>
        <a:spcBef>
          <a:spcPts val="600"/>
        </a:spcBef>
        <a:spcAft>
          <a:spcPts val="0"/>
        </a:spcAft>
        <a:buClrTx/>
        <a:buSzTx/>
        <a:buFontTx/>
        <a:buNone/>
        <a:tabLst/>
        <a:defRPr sz="2100" b="0" i="0" u="none" strike="noStrike" cap="none" spc="0" baseline="0">
          <a:ln>
            <a:noFill/>
          </a:ln>
          <a:solidFill>
            <a:srgbClr val="FFFFFF"/>
          </a:solidFill>
          <a:uFillTx/>
          <a:latin typeface="Arial"/>
          <a:ea typeface="Arial"/>
          <a:cs typeface="Arial"/>
          <a:sym typeface="Arial"/>
        </a:defRPr>
      </a:lvl8pPr>
      <a:lvl9pPr marL="0" marR="0" indent="3657600" algn="l" defTabSz="1300480" rtl="0" latinLnBrk="0">
        <a:lnSpc>
          <a:spcPct val="120000"/>
        </a:lnSpc>
        <a:spcBef>
          <a:spcPts val="600"/>
        </a:spcBef>
        <a:spcAft>
          <a:spcPts val="0"/>
        </a:spcAft>
        <a:buClrTx/>
        <a:buSzTx/>
        <a:buFontTx/>
        <a:buNone/>
        <a:tabLst/>
        <a:defRPr sz="2100" b="0" i="0" u="none" strike="noStrike" cap="none" spc="0" baseline="0">
          <a:ln>
            <a:noFill/>
          </a:ln>
          <a:solidFill>
            <a:srgbClr val="FFFFFF"/>
          </a:solidFill>
          <a:uFillTx/>
          <a:latin typeface="Arial"/>
          <a:ea typeface="Arial"/>
          <a:cs typeface="Arial"/>
          <a:sym typeface="Arial"/>
        </a:defRPr>
      </a:lvl9pPr>
    </p:bodyStyle>
    <p:otherStyle>
      <a:lvl1pPr marL="0" marR="0" indent="0" algn="r" defTabSz="130048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Calibri"/>
        </a:defRPr>
      </a:lvl1pPr>
      <a:lvl2pPr marL="0" marR="0" indent="457200" algn="r" defTabSz="130048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Calibri"/>
        </a:defRPr>
      </a:lvl2pPr>
      <a:lvl3pPr marL="0" marR="0" indent="914400" algn="r" defTabSz="130048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Calibri"/>
        </a:defRPr>
      </a:lvl3pPr>
      <a:lvl4pPr marL="0" marR="0" indent="1371600" algn="r" defTabSz="130048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Calibri"/>
        </a:defRPr>
      </a:lvl4pPr>
      <a:lvl5pPr marL="0" marR="0" indent="1828800" algn="r" defTabSz="130048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Calibri"/>
        </a:defRPr>
      </a:lvl5pPr>
      <a:lvl6pPr marL="0" marR="0" indent="2286000" algn="r" defTabSz="130048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Calibri"/>
        </a:defRPr>
      </a:lvl6pPr>
      <a:lvl7pPr marL="0" marR="0" indent="2743200" algn="r" defTabSz="130048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Calibri"/>
        </a:defRPr>
      </a:lvl7pPr>
      <a:lvl8pPr marL="0" marR="0" indent="3200400" algn="r" defTabSz="130048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Calibri"/>
        </a:defRPr>
      </a:lvl8pPr>
      <a:lvl9pPr marL="0" marR="0" indent="3657600" algn="r" defTabSz="130048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4a"/><Relationship Id="rId1" Type="http://schemas.microsoft.com/office/2007/relationships/media" Target="../media/media1.m4a"/><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Shape 158"/>
          <p:cNvSpPr>
            <a:spLocks noGrp="1"/>
          </p:cNvSpPr>
          <p:nvPr>
            <p:ph type="title"/>
          </p:nvPr>
        </p:nvSpPr>
        <p:spPr>
          <a:xfrm>
            <a:off x="1578574" y="3356448"/>
            <a:ext cx="10972505" cy="1731746"/>
          </a:xfrm>
          <a:prstGeom prst="rect">
            <a:avLst/>
          </a:prstGeom>
        </p:spPr>
        <p:txBody>
          <a:bodyPr/>
          <a:lstStyle/>
          <a:p>
            <a:pPr defTabSz="1248460">
              <a:defRPr sz="9600"/>
            </a:pPr>
            <a:r>
              <a:rPr lang="en-US" sz="6600" dirty="0"/>
              <a:t>The </a:t>
            </a:r>
            <a:r>
              <a:rPr lang="en-US" sz="6600" dirty="0" smtClean="0"/>
              <a:t>Resident</a:t>
            </a:r>
            <a:r>
              <a:rPr lang="en-US" dirty="0"/>
              <a:t> </a:t>
            </a:r>
            <a:r>
              <a:rPr lang="en-US" sz="6600" dirty="0" smtClean="0"/>
              <a:t>in </a:t>
            </a:r>
            <a:r>
              <a:rPr lang="en-US" sz="6600" dirty="0"/>
              <a:t>Difficulty</a:t>
            </a:r>
            <a:endParaRPr sz="6600" dirty="0"/>
          </a:p>
        </p:txBody>
      </p:sp>
      <p:sp>
        <p:nvSpPr>
          <p:cNvPr id="159" name="Shape 159"/>
          <p:cNvSpPr>
            <a:spLocks noGrp="1"/>
          </p:cNvSpPr>
          <p:nvPr>
            <p:ph type="body" sz="quarter" idx="1"/>
          </p:nvPr>
        </p:nvSpPr>
        <p:spPr>
          <a:xfrm>
            <a:off x="1581163" y="6181914"/>
            <a:ext cx="7825883" cy="639192"/>
          </a:xfrm>
          <a:prstGeom prst="rect">
            <a:avLst/>
          </a:prstGeom>
        </p:spPr>
        <p:txBody>
          <a:bodyPr/>
          <a:lstStyle/>
          <a:p>
            <a:r>
              <a:rPr lang="en-US" sz="3600" dirty="0"/>
              <a:t>Dean Seehusen, MD, MPH</a:t>
            </a:r>
          </a:p>
          <a:p>
            <a:r>
              <a:rPr lang="en-US" sz="2400" dirty="0"/>
              <a:t>Associate Dean for Graduate Medical </a:t>
            </a:r>
            <a:r>
              <a:rPr lang="en-US" sz="2400" dirty="0" smtClean="0"/>
              <a:t>Education</a:t>
            </a:r>
          </a:p>
          <a:p>
            <a:r>
              <a:rPr lang="en-US" sz="2400" dirty="0" smtClean="0"/>
              <a:t>Professor of Family Medicine</a:t>
            </a:r>
            <a:endParaRPr lang="en-US" sz="2400" dirty="0"/>
          </a:p>
          <a:p>
            <a:endParaRPr dirty="0"/>
          </a:p>
        </p:txBody>
      </p:sp>
    </p:spTree>
    <p:extLst>
      <p:ext uri="{BB962C8B-B14F-4D97-AF65-F5344CB8AC3E}">
        <p14:creationId xmlns:p14="http://schemas.microsoft.com/office/powerpoint/2010/main" val="1350939850"/>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Early Indicators</a:t>
            </a:r>
          </a:p>
        </p:txBody>
      </p:sp>
      <p:sp>
        <p:nvSpPr>
          <p:cNvPr id="3" name="Text Placeholder 2"/>
          <p:cNvSpPr>
            <a:spLocks noGrp="1"/>
          </p:cNvSpPr>
          <p:nvPr>
            <p:ph type="body" sz="half" idx="1"/>
          </p:nvPr>
        </p:nvSpPr>
        <p:spPr>
          <a:xfrm>
            <a:off x="1443183" y="1886259"/>
            <a:ext cx="9872833" cy="4693799"/>
          </a:xfrm>
        </p:spPr>
        <p:txBody>
          <a:bodyPr/>
          <a:lstStyle/>
          <a:p>
            <a:r>
              <a:rPr lang="en-US" dirty="0"/>
              <a:t>Standardized test results</a:t>
            </a:r>
          </a:p>
          <a:p>
            <a:r>
              <a:rPr lang="en-US" dirty="0"/>
              <a:t>Medical school grades</a:t>
            </a:r>
          </a:p>
          <a:p>
            <a:r>
              <a:rPr lang="en-US" dirty="0"/>
              <a:t>Feeding forward</a:t>
            </a:r>
          </a:p>
          <a:p>
            <a:r>
              <a:rPr lang="en-US" dirty="0"/>
              <a:t>Observed Simulated Clinical Exam (OSCE</a:t>
            </a:r>
            <a:r>
              <a:rPr lang="en-US" dirty="0" smtClean="0"/>
              <a:t>)</a:t>
            </a:r>
            <a:endParaRPr lang="en-US" dirty="0"/>
          </a:p>
        </p:txBody>
      </p:sp>
      <p:sp>
        <p:nvSpPr>
          <p:cNvPr id="5" name="TextBox 4"/>
          <p:cNvSpPr txBox="1"/>
          <p:nvPr/>
        </p:nvSpPr>
        <p:spPr>
          <a:xfrm>
            <a:off x="8267178" y="8970267"/>
            <a:ext cx="4737622" cy="584775"/>
          </a:xfrm>
          <a:prstGeom prst="rect">
            <a:avLst/>
          </a:prstGeom>
          <a:noFill/>
        </p:spPr>
        <p:txBody>
          <a:bodyPr wrap="square" rtlCol="0">
            <a:spAutoFit/>
          </a:bodyPr>
          <a:lstStyle/>
          <a:p>
            <a:r>
              <a:rPr lang="en-US" sz="1600" dirty="0">
                <a:solidFill>
                  <a:srgbClr val="FFFFFF"/>
                </a:solidFill>
              </a:rPr>
              <a:t>Yao DC, Wright SM. The challenge of problem residents. J Gen Intern Med. 2001 Jul;16(7):486-92.</a:t>
            </a:r>
          </a:p>
        </p:txBody>
      </p:sp>
    </p:spTree>
    <p:extLst>
      <p:ext uri="{BB962C8B-B14F-4D97-AF65-F5344CB8AC3E}">
        <p14:creationId xmlns:p14="http://schemas.microsoft.com/office/powerpoint/2010/main" val="705116995"/>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4782" y="573858"/>
            <a:ext cx="11344500" cy="1045602"/>
          </a:xfrm>
        </p:spPr>
        <p:txBody>
          <a:bodyPr/>
          <a:lstStyle/>
          <a:p>
            <a:r>
              <a:rPr lang="en-US" dirty="0"/>
              <a:t>Ongoing and Recurrent Evaluations</a:t>
            </a:r>
          </a:p>
        </p:txBody>
      </p:sp>
      <p:sp>
        <p:nvSpPr>
          <p:cNvPr id="3" name="Text Placeholder 2"/>
          <p:cNvSpPr>
            <a:spLocks noGrp="1"/>
          </p:cNvSpPr>
          <p:nvPr>
            <p:ph type="body" sz="half" idx="1"/>
          </p:nvPr>
        </p:nvSpPr>
        <p:spPr>
          <a:xfrm>
            <a:off x="1544783" y="1954871"/>
            <a:ext cx="10755776" cy="4693799"/>
          </a:xfrm>
        </p:spPr>
        <p:txBody>
          <a:bodyPr/>
          <a:lstStyle/>
          <a:p>
            <a:r>
              <a:rPr lang="en-US" dirty="0"/>
              <a:t>Rotation evaluations </a:t>
            </a:r>
          </a:p>
          <a:p>
            <a:r>
              <a:rPr lang="en-US" dirty="0"/>
              <a:t>Precepting sessions </a:t>
            </a:r>
          </a:p>
          <a:p>
            <a:r>
              <a:rPr lang="en-US" dirty="0"/>
              <a:t>Performance in morning report or other educational events</a:t>
            </a:r>
          </a:p>
          <a:p>
            <a:r>
              <a:rPr lang="en-US" dirty="0"/>
              <a:t>Direct observation </a:t>
            </a:r>
          </a:p>
          <a:p>
            <a:r>
              <a:rPr lang="en-US" dirty="0"/>
              <a:t>Resident-advisor sessions</a:t>
            </a:r>
          </a:p>
          <a:p>
            <a:endParaRPr lang="en-US" dirty="0"/>
          </a:p>
        </p:txBody>
      </p:sp>
      <p:sp>
        <p:nvSpPr>
          <p:cNvPr id="4" name="TextBox 3"/>
          <p:cNvSpPr txBox="1"/>
          <p:nvPr/>
        </p:nvSpPr>
        <p:spPr>
          <a:xfrm>
            <a:off x="8267178" y="8970267"/>
            <a:ext cx="4737622" cy="584775"/>
          </a:xfrm>
          <a:prstGeom prst="rect">
            <a:avLst/>
          </a:prstGeom>
          <a:noFill/>
        </p:spPr>
        <p:txBody>
          <a:bodyPr wrap="square" rtlCol="0">
            <a:spAutoFit/>
          </a:bodyPr>
          <a:lstStyle/>
          <a:p>
            <a:r>
              <a:rPr lang="en-US" sz="1600" dirty="0">
                <a:solidFill>
                  <a:srgbClr val="FFFFFF"/>
                </a:solidFill>
              </a:rPr>
              <a:t>Yao DC, Wright SM. The challenge of problem residents. J Gen Intern Med. 2001 Jul;16(7):486-92.</a:t>
            </a:r>
          </a:p>
        </p:txBody>
      </p:sp>
    </p:spTree>
    <p:extLst>
      <p:ext uri="{BB962C8B-B14F-4D97-AF65-F5344CB8AC3E}">
        <p14:creationId xmlns:p14="http://schemas.microsoft.com/office/powerpoint/2010/main" val="3760774107"/>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Periodic Events</a:t>
            </a:r>
          </a:p>
        </p:txBody>
      </p:sp>
      <p:sp>
        <p:nvSpPr>
          <p:cNvPr id="3" name="Text Placeholder 2"/>
          <p:cNvSpPr>
            <a:spLocks noGrp="1"/>
          </p:cNvSpPr>
          <p:nvPr>
            <p:ph type="body" sz="half" idx="1"/>
          </p:nvPr>
        </p:nvSpPr>
        <p:spPr/>
        <p:txBody>
          <a:bodyPr/>
          <a:lstStyle/>
          <a:p>
            <a:r>
              <a:rPr lang="en-US" dirty="0"/>
              <a:t>In-training exam (ITE)</a:t>
            </a:r>
          </a:p>
          <a:p>
            <a:r>
              <a:rPr lang="en-US" dirty="0"/>
              <a:t>360-degree evaluations</a:t>
            </a:r>
          </a:p>
          <a:p>
            <a:r>
              <a:rPr lang="en-US" dirty="0"/>
              <a:t>Simulation sessions</a:t>
            </a:r>
          </a:p>
          <a:p>
            <a:r>
              <a:rPr lang="en-US" dirty="0"/>
              <a:t>OSCE</a:t>
            </a:r>
          </a:p>
          <a:p>
            <a:r>
              <a:rPr lang="en-US" dirty="0"/>
              <a:t>“Oh, by the way….”</a:t>
            </a:r>
          </a:p>
          <a:p>
            <a:r>
              <a:rPr lang="en-US" dirty="0"/>
              <a:t>Critical Event</a:t>
            </a:r>
          </a:p>
          <a:p>
            <a:endParaRPr lang="en-US" dirty="0"/>
          </a:p>
        </p:txBody>
      </p:sp>
      <p:sp>
        <p:nvSpPr>
          <p:cNvPr id="4" name="TextBox 3"/>
          <p:cNvSpPr txBox="1"/>
          <p:nvPr/>
        </p:nvSpPr>
        <p:spPr>
          <a:xfrm>
            <a:off x="8267178" y="8970267"/>
            <a:ext cx="4737622" cy="584775"/>
          </a:xfrm>
          <a:prstGeom prst="rect">
            <a:avLst/>
          </a:prstGeom>
          <a:noFill/>
        </p:spPr>
        <p:txBody>
          <a:bodyPr wrap="square" rtlCol="0">
            <a:spAutoFit/>
          </a:bodyPr>
          <a:lstStyle/>
          <a:p>
            <a:r>
              <a:rPr lang="en-US" sz="1600" dirty="0">
                <a:solidFill>
                  <a:srgbClr val="FFFFFF"/>
                </a:solidFill>
              </a:rPr>
              <a:t>Yao DC, Wright SM. The challenge of problem residents. J Gen Intern Med. 2001 Jul;16(7):486-92.</a:t>
            </a:r>
          </a:p>
        </p:txBody>
      </p:sp>
    </p:spTree>
    <p:extLst>
      <p:ext uri="{BB962C8B-B14F-4D97-AF65-F5344CB8AC3E}">
        <p14:creationId xmlns:p14="http://schemas.microsoft.com/office/powerpoint/2010/main" val="1205357208"/>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152" y="573858"/>
            <a:ext cx="12691648" cy="1045602"/>
          </a:xfrm>
        </p:spPr>
        <p:txBody>
          <a:bodyPr/>
          <a:lstStyle/>
          <a:p>
            <a:r>
              <a:rPr lang="en-US" dirty="0"/>
              <a:t>Clinical Competence Committee (CCC)</a:t>
            </a:r>
          </a:p>
        </p:txBody>
      </p:sp>
      <p:sp>
        <p:nvSpPr>
          <p:cNvPr id="3" name="Text Placeholder 2"/>
          <p:cNvSpPr>
            <a:spLocks noGrp="1"/>
          </p:cNvSpPr>
          <p:nvPr>
            <p:ph type="body" sz="half" idx="1"/>
          </p:nvPr>
        </p:nvSpPr>
        <p:spPr>
          <a:xfrm>
            <a:off x="1331840" y="1954871"/>
            <a:ext cx="11144083" cy="4693799"/>
          </a:xfrm>
        </p:spPr>
        <p:txBody>
          <a:bodyPr/>
          <a:lstStyle/>
          <a:p>
            <a:r>
              <a:rPr lang="en-US" dirty="0"/>
              <a:t>A </a:t>
            </a:r>
            <a:r>
              <a:rPr lang="en-US" dirty="0" smtClean="0"/>
              <a:t>key role of the CCC</a:t>
            </a:r>
            <a:endParaRPr lang="en-US" dirty="0"/>
          </a:p>
          <a:p>
            <a:r>
              <a:rPr lang="en-US" dirty="0"/>
              <a:t>CCC should collate information from a wide variety of </a:t>
            </a:r>
            <a:r>
              <a:rPr lang="en-US" dirty="0" smtClean="0"/>
              <a:t>sources</a:t>
            </a:r>
          </a:p>
          <a:p>
            <a:pPr lvl="1"/>
            <a:r>
              <a:rPr lang="en-US" dirty="0" smtClean="0"/>
              <a:t>Enough information</a:t>
            </a:r>
          </a:p>
          <a:p>
            <a:pPr lvl="1"/>
            <a:r>
              <a:rPr lang="en-US" dirty="0" smtClean="0"/>
              <a:t>Timely information</a:t>
            </a:r>
          </a:p>
          <a:p>
            <a:pPr lvl="1"/>
            <a:r>
              <a:rPr lang="en-US" dirty="0" smtClean="0"/>
              <a:t>A process to collate the information</a:t>
            </a:r>
            <a:endParaRPr lang="en-US" dirty="0"/>
          </a:p>
          <a:p>
            <a:pPr marL="0" indent="0">
              <a:buNone/>
            </a:pPr>
            <a:endParaRPr lang="en-US" dirty="0"/>
          </a:p>
        </p:txBody>
      </p:sp>
    </p:spTree>
    <p:extLst>
      <p:ext uri="{BB962C8B-B14F-4D97-AF65-F5344CB8AC3E}">
        <p14:creationId xmlns:p14="http://schemas.microsoft.com/office/powerpoint/2010/main" val="3482554366"/>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Assessment Tools</a:t>
            </a:r>
          </a:p>
        </p:txBody>
      </p:sp>
      <p:sp>
        <p:nvSpPr>
          <p:cNvPr id="5" name="Text Placeholder 4"/>
          <p:cNvSpPr>
            <a:spLocks noGrp="1"/>
          </p:cNvSpPr>
          <p:nvPr>
            <p:ph type="body" sz="quarter" idx="1"/>
          </p:nvPr>
        </p:nvSpPr>
        <p:spPr/>
        <p:txBody>
          <a:bodyPr/>
          <a:lstStyle/>
          <a:p>
            <a:endParaRPr lang="en-US"/>
          </a:p>
        </p:txBody>
      </p:sp>
    </p:spTree>
    <p:extLst>
      <p:ext uri="{BB962C8B-B14F-4D97-AF65-F5344CB8AC3E}">
        <p14:creationId xmlns:p14="http://schemas.microsoft.com/office/powerpoint/2010/main" val="1289217208"/>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Further Assessment</a:t>
            </a:r>
          </a:p>
        </p:txBody>
      </p:sp>
      <p:sp>
        <p:nvSpPr>
          <p:cNvPr id="3" name="Text Placeholder 2"/>
          <p:cNvSpPr>
            <a:spLocks noGrp="1"/>
          </p:cNvSpPr>
          <p:nvPr>
            <p:ph type="body" sz="half" idx="1"/>
          </p:nvPr>
        </p:nvSpPr>
        <p:spPr/>
        <p:txBody>
          <a:bodyPr/>
          <a:lstStyle/>
          <a:p>
            <a:r>
              <a:rPr lang="en-US" dirty="0"/>
              <a:t>The tool(s) used should be matched to the problems being seen</a:t>
            </a:r>
          </a:p>
          <a:p>
            <a:r>
              <a:rPr lang="en-US" dirty="0"/>
              <a:t>There is a balance to be struck between:</a:t>
            </a:r>
          </a:p>
          <a:p>
            <a:pPr lvl="1"/>
            <a:r>
              <a:rPr lang="en-US" dirty="0"/>
              <a:t>Putting the </a:t>
            </a:r>
            <a:r>
              <a:rPr lang="en-US" dirty="0" smtClean="0"/>
              <a:t>resident </a:t>
            </a:r>
            <a:r>
              <a:rPr lang="en-US" dirty="0"/>
              <a:t>under a microscope</a:t>
            </a:r>
          </a:p>
          <a:p>
            <a:pPr lvl="1"/>
            <a:r>
              <a:rPr lang="en-US" dirty="0"/>
              <a:t>Doing an honest assessment of potential weaknesses</a:t>
            </a:r>
          </a:p>
        </p:txBody>
      </p:sp>
    </p:spTree>
    <p:extLst>
      <p:ext uri="{BB962C8B-B14F-4D97-AF65-F5344CB8AC3E}">
        <p14:creationId xmlns:p14="http://schemas.microsoft.com/office/powerpoint/2010/main" val="2202526141"/>
      </p:ext>
    </p:extLst>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Matched to Competencies</a:t>
            </a:r>
          </a:p>
        </p:txBody>
      </p:sp>
      <p:sp>
        <p:nvSpPr>
          <p:cNvPr id="3" name="Text Placeholder 2"/>
          <p:cNvSpPr>
            <a:spLocks noGrp="1"/>
          </p:cNvSpPr>
          <p:nvPr>
            <p:ph type="body" sz="half" idx="1"/>
          </p:nvPr>
        </p:nvSpPr>
        <p:spPr/>
        <p:txBody>
          <a:bodyPr/>
          <a:lstStyle/>
          <a:p>
            <a:r>
              <a:rPr lang="en-US" dirty="0"/>
              <a:t>Patient Care</a:t>
            </a:r>
          </a:p>
          <a:p>
            <a:pPr lvl="1"/>
            <a:r>
              <a:rPr lang="en-US" dirty="0"/>
              <a:t>Rotation Evaluations</a:t>
            </a:r>
          </a:p>
          <a:p>
            <a:pPr lvl="1"/>
            <a:r>
              <a:rPr lang="en-US" dirty="0"/>
              <a:t>Precepting sessions</a:t>
            </a:r>
          </a:p>
          <a:p>
            <a:pPr lvl="1"/>
            <a:r>
              <a:rPr lang="en-US" dirty="0"/>
              <a:t>Direct observation</a:t>
            </a:r>
          </a:p>
          <a:p>
            <a:pPr lvl="1"/>
            <a:r>
              <a:rPr lang="en-US" dirty="0"/>
              <a:t>OSCE</a:t>
            </a:r>
          </a:p>
          <a:p>
            <a:r>
              <a:rPr lang="en-US" dirty="0"/>
              <a:t>Medical Knowledge</a:t>
            </a:r>
          </a:p>
          <a:p>
            <a:pPr lvl="1"/>
            <a:r>
              <a:rPr lang="en-US" dirty="0" smtClean="0"/>
              <a:t>ITE</a:t>
            </a:r>
            <a:endParaRPr lang="en-US" dirty="0"/>
          </a:p>
          <a:p>
            <a:pPr lvl="1"/>
            <a:r>
              <a:rPr lang="en-US" dirty="0"/>
              <a:t>Precepting sessions</a:t>
            </a:r>
          </a:p>
          <a:p>
            <a:pPr lvl="1"/>
            <a:r>
              <a:rPr lang="en-US" dirty="0"/>
              <a:t>Direct observation</a:t>
            </a:r>
          </a:p>
          <a:p>
            <a:endParaRPr lang="en-US" dirty="0"/>
          </a:p>
        </p:txBody>
      </p:sp>
    </p:spTree>
    <p:extLst>
      <p:ext uri="{BB962C8B-B14F-4D97-AF65-F5344CB8AC3E}">
        <p14:creationId xmlns:p14="http://schemas.microsoft.com/office/powerpoint/2010/main" val="792861511"/>
      </p:ext>
    </p:extLst>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Matched to Competencies</a:t>
            </a:r>
          </a:p>
        </p:txBody>
      </p:sp>
      <p:sp>
        <p:nvSpPr>
          <p:cNvPr id="3" name="Text Placeholder 2"/>
          <p:cNvSpPr>
            <a:spLocks noGrp="1"/>
          </p:cNvSpPr>
          <p:nvPr>
            <p:ph type="body" sz="half" idx="1"/>
          </p:nvPr>
        </p:nvSpPr>
        <p:spPr/>
        <p:txBody>
          <a:bodyPr/>
          <a:lstStyle/>
          <a:p>
            <a:r>
              <a:rPr lang="en-US" dirty="0"/>
              <a:t>Practice-Based Learning and Improvement</a:t>
            </a:r>
          </a:p>
          <a:p>
            <a:pPr lvl="1"/>
            <a:r>
              <a:rPr lang="en-US" dirty="0"/>
              <a:t>Rotation evaluations</a:t>
            </a:r>
          </a:p>
          <a:p>
            <a:pPr lvl="1"/>
            <a:r>
              <a:rPr lang="en-US" dirty="0"/>
              <a:t>OSCE</a:t>
            </a:r>
          </a:p>
          <a:p>
            <a:pPr lvl="1"/>
            <a:r>
              <a:rPr lang="en-US" dirty="0"/>
              <a:t>Morning report performance</a:t>
            </a:r>
          </a:p>
          <a:p>
            <a:r>
              <a:rPr lang="en-US" dirty="0"/>
              <a:t>Interpersonal and Communication Skills</a:t>
            </a:r>
          </a:p>
          <a:p>
            <a:pPr lvl="1"/>
            <a:r>
              <a:rPr lang="en-US" dirty="0"/>
              <a:t>Rotation evaluations</a:t>
            </a:r>
          </a:p>
          <a:p>
            <a:pPr lvl="1"/>
            <a:r>
              <a:rPr lang="en-US" dirty="0"/>
              <a:t>360-degree evaluations</a:t>
            </a:r>
          </a:p>
          <a:p>
            <a:pPr lvl="1"/>
            <a:r>
              <a:rPr lang="en-US" dirty="0"/>
              <a:t>Morning report performance</a:t>
            </a:r>
          </a:p>
          <a:p>
            <a:pPr lvl="1"/>
            <a:r>
              <a:rPr lang="en-US" dirty="0"/>
              <a:t>“Oh, by the way…”</a:t>
            </a:r>
          </a:p>
          <a:p>
            <a:endParaRPr lang="en-US" dirty="0"/>
          </a:p>
        </p:txBody>
      </p:sp>
    </p:spTree>
    <p:extLst>
      <p:ext uri="{BB962C8B-B14F-4D97-AF65-F5344CB8AC3E}">
        <p14:creationId xmlns:p14="http://schemas.microsoft.com/office/powerpoint/2010/main" val="1049640490"/>
      </p:ext>
    </p:extLst>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Matched to Competencies</a:t>
            </a:r>
          </a:p>
        </p:txBody>
      </p:sp>
      <p:sp>
        <p:nvSpPr>
          <p:cNvPr id="3" name="Text Placeholder 2"/>
          <p:cNvSpPr>
            <a:spLocks noGrp="1"/>
          </p:cNvSpPr>
          <p:nvPr>
            <p:ph type="body" sz="half" idx="1"/>
          </p:nvPr>
        </p:nvSpPr>
        <p:spPr/>
        <p:txBody>
          <a:bodyPr/>
          <a:lstStyle/>
          <a:p>
            <a:r>
              <a:rPr lang="en-US" dirty="0"/>
              <a:t>Professionalism</a:t>
            </a:r>
          </a:p>
          <a:p>
            <a:pPr lvl="1"/>
            <a:r>
              <a:rPr lang="en-US" dirty="0"/>
              <a:t>360-degree evaluations</a:t>
            </a:r>
          </a:p>
          <a:p>
            <a:pPr lvl="1"/>
            <a:r>
              <a:rPr lang="en-US" dirty="0"/>
              <a:t>“Oh, by the way…”</a:t>
            </a:r>
          </a:p>
          <a:p>
            <a:pPr lvl="1"/>
            <a:r>
              <a:rPr lang="en-US" dirty="0"/>
              <a:t>Critical event</a:t>
            </a:r>
          </a:p>
          <a:p>
            <a:r>
              <a:rPr lang="en-US" dirty="0"/>
              <a:t>Systems-Based Practice</a:t>
            </a:r>
          </a:p>
          <a:p>
            <a:pPr lvl="1"/>
            <a:r>
              <a:rPr lang="en-US" dirty="0"/>
              <a:t>Direct observation</a:t>
            </a:r>
          </a:p>
          <a:p>
            <a:pPr lvl="1"/>
            <a:r>
              <a:rPr lang="en-US" dirty="0"/>
              <a:t>Precepting sessions</a:t>
            </a:r>
          </a:p>
          <a:p>
            <a:pPr lvl="1"/>
            <a:r>
              <a:rPr lang="en-US" dirty="0"/>
              <a:t>OSCE</a:t>
            </a:r>
          </a:p>
          <a:p>
            <a:r>
              <a:rPr lang="en-US" dirty="0"/>
              <a:t>Outside issues</a:t>
            </a:r>
          </a:p>
          <a:p>
            <a:pPr lvl="1"/>
            <a:r>
              <a:rPr lang="en-US" dirty="0"/>
              <a:t>Mentoring sessions</a:t>
            </a:r>
          </a:p>
          <a:p>
            <a:pPr lvl="1"/>
            <a:r>
              <a:rPr lang="en-US" dirty="0"/>
              <a:t>“Oh, by the way…”</a:t>
            </a:r>
          </a:p>
          <a:p>
            <a:endParaRPr lang="en-US" dirty="0"/>
          </a:p>
        </p:txBody>
      </p:sp>
    </p:spTree>
    <p:extLst>
      <p:ext uri="{BB962C8B-B14F-4D97-AF65-F5344CB8AC3E}">
        <p14:creationId xmlns:p14="http://schemas.microsoft.com/office/powerpoint/2010/main" val="2665192615"/>
      </p:ext>
    </p:extLst>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Resident </a:t>
            </a:r>
            <a:r>
              <a:rPr lang="en-US" dirty="0"/>
              <a:t>Input</a:t>
            </a:r>
          </a:p>
        </p:txBody>
      </p:sp>
      <p:sp>
        <p:nvSpPr>
          <p:cNvPr id="3" name="Text Placeholder 2"/>
          <p:cNvSpPr>
            <a:spLocks noGrp="1"/>
          </p:cNvSpPr>
          <p:nvPr>
            <p:ph type="body" sz="half" idx="1"/>
          </p:nvPr>
        </p:nvSpPr>
        <p:spPr/>
        <p:txBody>
          <a:bodyPr/>
          <a:lstStyle/>
          <a:p>
            <a:r>
              <a:rPr lang="en-US" dirty="0"/>
              <a:t>An honest conversation should occur </a:t>
            </a:r>
            <a:r>
              <a:rPr lang="en-US" dirty="0" smtClean="0"/>
              <a:t>early</a:t>
            </a:r>
          </a:p>
          <a:p>
            <a:pPr lvl="1"/>
            <a:r>
              <a:rPr lang="en-US" dirty="0" smtClean="0"/>
              <a:t>Usually done by PD, APD, advisor</a:t>
            </a:r>
          </a:p>
          <a:p>
            <a:pPr lvl="1"/>
            <a:r>
              <a:rPr lang="en-US" dirty="0" smtClean="0"/>
              <a:t>May be initiated by any faculty with concerns</a:t>
            </a:r>
            <a:endParaRPr lang="en-US" dirty="0"/>
          </a:p>
          <a:p>
            <a:r>
              <a:rPr lang="en-US" dirty="0"/>
              <a:t>May reveal any outside issues</a:t>
            </a:r>
          </a:p>
          <a:p>
            <a:r>
              <a:rPr lang="en-US" dirty="0"/>
              <a:t>How much insight?</a:t>
            </a:r>
          </a:p>
          <a:p>
            <a:r>
              <a:rPr lang="en-US" dirty="0"/>
              <a:t>Eager to remediate?</a:t>
            </a:r>
          </a:p>
          <a:p>
            <a:r>
              <a:rPr lang="en-US" dirty="0"/>
              <a:t>Need for outside professional evaluations?</a:t>
            </a:r>
          </a:p>
          <a:p>
            <a:pPr lvl="1"/>
            <a:r>
              <a:rPr lang="en-US" dirty="0"/>
              <a:t>Psychiatry</a:t>
            </a:r>
          </a:p>
          <a:p>
            <a:pPr lvl="1"/>
            <a:r>
              <a:rPr lang="en-US" dirty="0"/>
              <a:t>Neuropsychological testing</a:t>
            </a:r>
          </a:p>
          <a:p>
            <a:pPr lvl="1"/>
            <a:r>
              <a:rPr lang="en-US" dirty="0"/>
              <a:t>Addiction specialist</a:t>
            </a:r>
          </a:p>
          <a:p>
            <a:endParaRPr lang="en-US" dirty="0"/>
          </a:p>
        </p:txBody>
      </p:sp>
    </p:spTree>
    <p:extLst>
      <p:ext uri="{BB962C8B-B14F-4D97-AF65-F5344CB8AC3E}">
        <p14:creationId xmlns:p14="http://schemas.microsoft.com/office/powerpoint/2010/main" val="4220780748"/>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Text Placeholder 2"/>
          <p:cNvSpPr>
            <a:spLocks noGrp="1"/>
          </p:cNvSpPr>
          <p:nvPr>
            <p:ph type="body" sz="half" idx="1"/>
          </p:nvPr>
        </p:nvSpPr>
        <p:spPr>
          <a:xfrm>
            <a:off x="1544783" y="1954871"/>
            <a:ext cx="10517781" cy="4693799"/>
          </a:xfrm>
        </p:spPr>
        <p:txBody>
          <a:bodyPr/>
          <a:lstStyle/>
          <a:p>
            <a:pPr marL="0" indent="0">
              <a:buNone/>
            </a:pPr>
            <a:r>
              <a:rPr lang="en-US" dirty="0"/>
              <a:t>Upon completion of this session, participants should be able to:</a:t>
            </a:r>
          </a:p>
          <a:p>
            <a:endParaRPr lang="en-US" dirty="0"/>
          </a:p>
          <a:p>
            <a:r>
              <a:rPr lang="en-US" dirty="0"/>
              <a:t>List tools that can be used to identify </a:t>
            </a:r>
            <a:r>
              <a:rPr lang="en-US" dirty="0" smtClean="0"/>
              <a:t>residents </a:t>
            </a:r>
            <a:r>
              <a:rPr lang="en-US" dirty="0"/>
              <a:t>in difficulty</a:t>
            </a:r>
          </a:p>
          <a:p>
            <a:r>
              <a:rPr lang="en-US" dirty="0"/>
              <a:t>Describe one taxonomy for diagnosing residents in difficulty</a:t>
            </a:r>
          </a:p>
          <a:p>
            <a:r>
              <a:rPr lang="en-US" dirty="0"/>
              <a:t>Create a high-quality remediation objective</a:t>
            </a:r>
          </a:p>
          <a:p>
            <a:r>
              <a:rPr lang="en-US" dirty="0"/>
              <a:t>Describe the legal precedents regarding adverse actions</a:t>
            </a:r>
          </a:p>
          <a:p>
            <a:endParaRPr lang="en-US" dirty="0"/>
          </a:p>
        </p:txBody>
      </p:sp>
    </p:spTree>
    <p:extLst>
      <p:ext uri="{BB962C8B-B14F-4D97-AF65-F5344CB8AC3E}">
        <p14:creationId xmlns:p14="http://schemas.microsoft.com/office/powerpoint/2010/main" val="338171571"/>
      </p:ext>
    </p:extLst>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Defining the Problem</a:t>
            </a:r>
          </a:p>
        </p:txBody>
      </p:sp>
      <p:sp>
        <p:nvSpPr>
          <p:cNvPr id="5" name="Text Placeholder 4"/>
          <p:cNvSpPr>
            <a:spLocks noGrp="1"/>
          </p:cNvSpPr>
          <p:nvPr>
            <p:ph type="body" sz="quarter" idx="1"/>
          </p:nvPr>
        </p:nvSpPr>
        <p:spPr/>
        <p:txBody>
          <a:bodyPr/>
          <a:lstStyle/>
          <a:p>
            <a:endParaRPr lang="en-US"/>
          </a:p>
        </p:txBody>
      </p:sp>
    </p:spTree>
    <p:extLst>
      <p:ext uri="{BB962C8B-B14F-4D97-AF65-F5344CB8AC3E}">
        <p14:creationId xmlns:p14="http://schemas.microsoft.com/office/powerpoint/2010/main" val="1821674646"/>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Two Levels of Identification</a:t>
            </a:r>
          </a:p>
        </p:txBody>
      </p:sp>
      <p:sp>
        <p:nvSpPr>
          <p:cNvPr id="3" name="Text Placeholder 2"/>
          <p:cNvSpPr>
            <a:spLocks noGrp="1"/>
          </p:cNvSpPr>
          <p:nvPr>
            <p:ph type="body" sz="half" idx="1"/>
          </p:nvPr>
        </p:nvSpPr>
        <p:spPr/>
        <p:txBody>
          <a:bodyPr/>
          <a:lstStyle/>
          <a:p>
            <a:r>
              <a:rPr lang="en-US" dirty="0"/>
              <a:t>What is the learner having difficulty with?</a:t>
            </a:r>
          </a:p>
          <a:p>
            <a:pPr lvl="1"/>
            <a:r>
              <a:rPr lang="en-US" dirty="0"/>
              <a:t>Competencies</a:t>
            </a:r>
          </a:p>
          <a:p>
            <a:pPr lvl="1"/>
            <a:r>
              <a:rPr lang="en-US" dirty="0"/>
              <a:t>Milestones</a:t>
            </a:r>
          </a:p>
          <a:p>
            <a:pPr lvl="1"/>
            <a:r>
              <a:rPr lang="en-US" dirty="0" err="1"/>
              <a:t>Entrustable</a:t>
            </a:r>
            <a:r>
              <a:rPr lang="en-US" dirty="0"/>
              <a:t> Professional Activities</a:t>
            </a:r>
          </a:p>
          <a:p>
            <a:r>
              <a:rPr lang="en-US" dirty="0"/>
              <a:t>Why is the learner having the difficulty</a:t>
            </a:r>
          </a:p>
          <a:p>
            <a:pPr lvl="1"/>
            <a:r>
              <a:rPr lang="en-US" dirty="0"/>
              <a:t>Cognitive Issues</a:t>
            </a:r>
          </a:p>
          <a:p>
            <a:pPr lvl="1"/>
            <a:r>
              <a:rPr lang="en-US" dirty="0"/>
              <a:t>Non-cognitive issues</a:t>
            </a:r>
          </a:p>
          <a:p>
            <a:endParaRPr lang="en-US" dirty="0"/>
          </a:p>
        </p:txBody>
      </p:sp>
    </p:spTree>
    <p:extLst>
      <p:ext uri="{BB962C8B-B14F-4D97-AF65-F5344CB8AC3E}">
        <p14:creationId xmlns:p14="http://schemas.microsoft.com/office/powerpoint/2010/main" val="3078932910"/>
      </p:ext>
    </p:extLst>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838" y="573858"/>
            <a:ext cx="12841962" cy="1045602"/>
          </a:xfrm>
        </p:spPr>
        <p:txBody>
          <a:bodyPr/>
          <a:lstStyle/>
          <a:p>
            <a:r>
              <a:rPr lang="en-US" sz="5800" dirty="0"/>
              <a:t>What is the learner having </a:t>
            </a:r>
            <a:r>
              <a:rPr lang="en-US" sz="5800" dirty="0" smtClean="0"/>
              <a:t>difficulty with</a:t>
            </a:r>
            <a:r>
              <a:rPr lang="en-US" sz="5800" dirty="0"/>
              <a:t>?</a:t>
            </a:r>
          </a:p>
        </p:txBody>
      </p:sp>
      <p:sp>
        <p:nvSpPr>
          <p:cNvPr id="3" name="Text Placeholder 2"/>
          <p:cNvSpPr>
            <a:spLocks noGrp="1"/>
          </p:cNvSpPr>
          <p:nvPr>
            <p:ph type="body" sz="half" idx="1"/>
          </p:nvPr>
        </p:nvSpPr>
        <p:spPr>
          <a:xfrm>
            <a:off x="1503124" y="1829611"/>
            <a:ext cx="10415534" cy="4693799"/>
          </a:xfrm>
        </p:spPr>
        <p:txBody>
          <a:bodyPr/>
          <a:lstStyle/>
          <a:p>
            <a:r>
              <a:rPr lang="en-US" dirty="0"/>
              <a:t>Competencies (or milestones, or </a:t>
            </a:r>
            <a:r>
              <a:rPr lang="en-US" dirty="0" err="1"/>
              <a:t>entrustable</a:t>
            </a:r>
            <a:r>
              <a:rPr lang="en-US" dirty="0"/>
              <a:t> professional activities)</a:t>
            </a:r>
          </a:p>
          <a:p>
            <a:pPr lvl="1"/>
            <a:r>
              <a:rPr lang="en-US" dirty="0"/>
              <a:t>Patient Care</a:t>
            </a:r>
          </a:p>
          <a:p>
            <a:pPr lvl="1"/>
            <a:r>
              <a:rPr lang="en-US" dirty="0"/>
              <a:t>Medical Knowledge</a:t>
            </a:r>
          </a:p>
          <a:p>
            <a:pPr lvl="1"/>
            <a:r>
              <a:rPr lang="en-US" dirty="0"/>
              <a:t>Practice-Based Learning and Improvement</a:t>
            </a:r>
          </a:p>
          <a:p>
            <a:pPr lvl="1"/>
            <a:r>
              <a:rPr lang="en-US" dirty="0"/>
              <a:t>Interpersonal and Communication Skills</a:t>
            </a:r>
          </a:p>
          <a:p>
            <a:pPr lvl="1"/>
            <a:r>
              <a:rPr lang="en-US" dirty="0"/>
              <a:t>Professionalism</a:t>
            </a:r>
          </a:p>
          <a:p>
            <a:pPr lvl="1"/>
            <a:r>
              <a:rPr lang="en-US" dirty="0"/>
              <a:t>Systems-Based Practice</a:t>
            </a:r>
          </a:p>
          <a:p>
            <a:r>
              <a:rPr lang="en-US" dirty="0"/>
              <a:t>Outside issues</a:t>
            </a:r>
          </a:p>
          <a:p>
            <a:pPr lvl="1"/>
            <a:r>
              <a:rPr lang="en-US" dirty="0"/>
              <a:t>Anything that prevents proper focus on training</a:t>
            </a:r>
          </a:p>
          <a:p>
            <a:pPr lvl="1"/>
            <a:r>
              <a:rPr lang="en-US" dirty="0"/>
              <a:t>Examples: Illness, significant family problems, financial difficulties</a:t>
            </a:r>
          </a:p>
          <a:p>
            <a:endParaRPr lang="en-US" dirty="0"/>
          </a:p>
        </p:txBody>
      </p:sp>
    </p:spTree>
    <p:extLst>
      <p:ext uri="{BB962C8B-B14F-4D97-AF65-F5344CB8AC3E}">
        <p14:creationId xmlns:p14="http://schemas.microsoft.com/office/powerpoint/2010/main" val="1568242739"/>
      </p:ext>
    </p:extLst>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8099" y="573858"/>
            <a:ext cx="12716701" cy="1045602"/>
          </a:xfrm>
        </p:spPr>
        <p:txBody>
          <a:bodyPr/>
          <a:lstStyle/>
          <a:p>
            <a:r>
              <a:rPr lang="en-US" dirty="0"/>
              <a:t>Why is the learner having the difficulty?</a:t>
            </a:r>
          </a:p>
        </p:txBody>
      </p:sp>
      <p:sp>
        <p:nvSpPr>
          <p:cNvPr id="3" name="Text Placeholder 2"/>
          <p:cNvSpPr>
            <a:spLocks noGrp="1"/>
          </p:cNvSpPr>
          <p:nvPr>
            <p:ph type="body" sz="half" idx="1"/>
          </p:nvPr>
        </p:nvSpPr>
        <p:spPr/>
        <p:txBody>
          <a:bodyPr/>
          <a:lstStyle/>
          <a:p>
            <a:r>
              <a:rPr lang="en-US" dirty="0"/>
              <a:t>Cognitive</a:t>
            </a:r>
          </a:p>
          <a:p>
            <a:pPr lvl="1"/>
            <a:r>
              <a:rPr lang="en-US" dirty="0"/>
              <a:t>Insufficient Knowledge</a:t>
            </a:r>
          </a:p>
          <a:p>
            <a:pPr lvl="1"/>
            <a:r>
              <a:rPr lang="en-US" dirty="0"/>
              <a:t>Clinical Reasoning</a:t>
            </a:r>
          </a:p>
          <a:p>
            <a:r>
              <a:rPr lang="en-US" dirty="0"/>
              <a:t>Non-cognitive</a:t>
            </a:r>
          </a:p>
          <a:p>
            <a:pPr lvl="1"/>
            <a:r>
              <a:rPr lang="en-US" dirty="0"/>
              <a:t>Attitude problems</a:t>
            </a:r>
          </a:p>
          <a:p>
            <a:pPr lvl="1"/>
            <a:r>
              <a:rPr lang="en-US" dirty="0"/>
              <a:t>Affective problems</a:t>
            </a:r>
          </a:p>
          <a:p>
            <a:endParaRPr lang="en-US" dirty="0"/>
          </a:p>
        </p:txBody>
      </p:sp>
      <p:sp>
        <p:nvSpPr>
          <p:cNvPr id="4" name="TextBox 3"/>
          <p:cNvSpPr txBox="1"/>
          <p:nvPr/>
        </p:nvSpPr>
        <p:spPr>
          <a:xfrm>
            <a:off x="5511452" y="8972708"/>
            <a:ext cx="7493348" cy="584775"/>
          </a:xfrm>
          <a:prstGeom prst="rect">
            <a:avLst/>
          </a:prstGeom>
          <a:noFill/>
        </p:spPr>
        <p:txBody>
          <a:bodyPr wrap="square" rtlCol="0">
            <a:spAutoFit/>
          </a:bodyPr>
          <a:lstStyle/>
          <a:p>
            <a:r>
              <a:rPr lang="en-US" sz="1600" dirty="0">
                <a:solidFill>
                  <a:srgbClr val="FFFFFF"/>
                </a:solidFill>
              </a:rPr>
              <a:t>Boileau E, St-</a:t>
            </a:r>
            <a:r>
              <a:rPr lang="en-US" sz="1600" dirty="0" err="1">
                <a:solidFill>
                  <a:srgbClr val="FFFFFF"/>
                </a:solidFill>
              </a:rPr>
              <a:t>Onge</a:t>
            </a:r>
            <a:r>
              <a:rPr lang="en-US" sz="1600" dirty="0">
                <a:solidFill>
                  <a:srgbClr val="FFFFFF"/>
                </a:solidFill>
              </a:rPr>
              <a:t> C, </a:t>
            </a:r>
            <a:r>
              <a:rPr lang="en-US" sz="1600" dirty="0" err="1">
                <a:solidFill>
                  <a:srgbClr val="FFFFFF"/>
                </a:solidFill>
              </a:rPr>
              <a:t>Audétat</a:t>
            </a:r>
            <a:r>
              <a:rPr lang="en-US" sz="1600" dirty="0">
                <a:solidFill>
                  <a:srgbClr val="FFFFFF"/>
                </a:solidFill>
              </a:rPr>
              <a:t> MC. Is there a way for clinical teachers to assist struggling learners? A synthetic review of the literature. </a:t>
            </a:r>
            <a:r>
              <a:rPr lang="en-US" sz="1600" dirty="0" err="1">
                <a:solidFill>
                  <a:srgbClr val="FFFFFF"/>
                </a:solidFill>
              </a:rPr>
              <a:t>Adv</a:t>
            </a:r>
            <a:r>
              <a:rPr lang="en-US" sz="1600" dirty="0">
                <a:solidFill>
                  <a:srgbClr val="FFFFFF"/>
                </a:solidFill>
              </a:rPr>
              <a:t> Med </a:t>
            </a:r>
            <a:r>
              <a:rPr lang="en-US" sz="1600" dirty="0" err="1">
                <a:solidFill>
                  <a:srgbClr val="FFFFFF"/>
                </a:solidFill>
              </a:rPr>
              <a:t>Educ</a:t>
            </a:r>
            <a:r>
              <a:rPr lang="en-US" sz="1600" dirty="0">
                <a:solidFill>
                  <a:srgbClr val="FFFFFF"/>
                </a:solidFill>
              </a:rPr>
              <a:t> </a:t>
            </a:r>
            <a:r>
              <a:rPr lang="en-US" sz="1600" dirty="0" err="1">
                <a:solidFill>
                  <a:srgbClr val="FFFFFF"/>
                </a:solidFill>
              </a:rPr>
              <a:t>Pract</a:t>
            </a:r>
            <a:r>
              <a:rPr lang="en-US" sz="1600" dirty="0">
                <a:solidFill>
                  <a:srgbClr val="FFFFFF"/>
                </a:solidFill>
              </a:rPr>
              <a:t>. 2017 Jan 18;8:89-97.</a:t>
            </a:r>
          </a:p>
        </p:txBody>
      </p:sp>
    </p:spTree>
    <p:extLst>
      <p:ext uri="{BB962C8B-B14F-4D97-AF65-F5344CB8AC3E}">
        <p14:creationId xmlns:p14="http://schemas.microsoft.com/office/powerpoint/2010/main" val="3667762733"/>
      </p:ext>
    </p:extLst>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Underlying Cause?</a:t>
            </a:r>
          </a:p>
        </p:txBody>
      </p:sp>
      <p:graphicFrame>
        <p:nvGraphicFramePr>
          <p:cNvPr id="4" name="Content Placeholder 5"/>
          <p:cNvGraphicFramePr>
            <a:graphicFrameLocks/>
          </p:cNvGraphicFramePr>
          <p:nvPr>
            <p:extLst/>
          </p:nvPr>
        </p:nvGraphicFramePr>
        <p:xfrm>
          <a:off x="838198" y="1757700"/>
          <a:ext cx="11512464" cy="5943600"/>
        </p:xfrm>
        <a:graphic>
          <a:graphicData uri="http://schemas.openxmlformats.org/drawingml/2006/table">
            <a:tbl>
              <a:tblPr firstRow="1" bandRow="1">
                <a:tableStyleId>{5C22544A-7EE6-4342-B048-85BDC9FD1C3A}</a:tableStyleId>
              </a:tblPr>
              <a:tblGrid>
                <a:gridCol w="5756232">
                  <a:extLst>
                    <a:ext uri="{9D8B030D-6E8A-4147-A177-3AD203B41FA5}">
                      <a16:colId xmlns:a16="http://schemas.microsoft.com/office/drawing/2014/main" val="2326721650"/>
                    </a:ext>
                  </a:extLst>
                </a:gridCol>
                <a:gridCol w="5756232">
                  <a:extLst>
                    <a:ext uri="{9D8B030D-6E8A-4147-A177-3AD203B41FA5}">
                      <a16:colId xmlns:a16="http://schemas.microsoft.com/office/drawing/2014/main" val="348446852"/>
                    </a:ext>
                  </a:extLst>
                </a:gridCol>
              </a:tblGrid>
              <a:tr h="370840">
                <a:tc>
                  <a:txBody>
                    <a:bodyPr/>
                    <a:lstStyle/>
                    <a:p>
                      <a:pPr algn="l"/>
                      <a:r>
                        <a:rPr lang="en-US" sz="2000" dirty="0" smtClean="0"/>
                        <a:t>Category</a:t>
                      </a:r>
                      <a:endParaRPr lang="en-US" sz="2000" dirty="0"/>
                    </a:p>
                  </a:txBody>
                  <a:tcPr/>
                </a:tc>
                <a:tc>
                  <a:txBody>
                    <a:bodyPr/>
                    <a:lstStyle/>
                    <a:p>
                      <a:pPr algn="l"/>
                      <a:r>
                        <a:rPr lang="en-US" sz="2000" dirty="0" smtClean="0"/>
                        <a:t>Underlying Causes (not a comprehensive list)</a:t>
                      </a:r>
                      <a:endParaRPr lang="en-US" sz="2000" dirty="0"/>
                    </a:p>
                  </a:txBody>
                  <a:tcPr/>
                </a:tc>
                <a:extLst>
                  <a:ext uri="{0D108BD9-81ED-4DB2-BD59-A6C34878D82A}">
                    <a16:rowId xmlns:a16="http://schemas.microsoft.com/office/drawing/2014/main" val="1232666236"/>
                  </a:ext>
                </a:extLst>
              </a:tr>
              <a:tr h="370840">
                <a:tc>
                  <a:txBody>
                    <a:bodyPr/>
                    <a:lstStyle/>
                    <a:p>
                      <a:pPr algn="l"/>
                      <a:r>
                        <a:rPr lang="en-US" sz="2000" dirty="0" smtClean="0"/>
                        <a:t>Insufficient Knowledge</a:t>
                      </a:r>
                      <a:endParaRPr lang="en-US" sz="2000" dirty="0"/>
                    </a:p>
                  </a:txBody>
                  <a:tcPr/>
                </a:tc>
                <a:tc>
                  <a:txBody>
                    <a:bodyPr/>
                    <a:lstStyle/>
                    <a:p>
                      <a:pPr algn="l"/>
                      <a:r>
                        <a:rPr lang="en-US" sz="2000" dirty="0" smtClean="0"/>
                        <a:t>Poor medical school</a:t>
                      </a:r>
                      <a:r>
                        <a:rPr lang="en-US" sz="2000" baseline="0" dirty="0" smtClean="0"/>
                        <a:t> preparation</a:t>
                      </a:r>
                    </a:p>
                    <a:p>
                      <a:pPr algn="l"/>
                      <a:r>
                        <a:rPr lang="en-US" sz="2000" baseline="0" dirty="0" smtClean="0"/>
                        <a:t>Inadequate personal investment in education</a:t>
                      </a:r>
                    </a:p>
                    <a:p>
                      <a:pPr algn="l"/>
                      <a:r>
                        <a:rPr lang="en-US" sz="2000" baseline="0" dirty="0" smtClean="0"/>
                        <a:t>Learning disorder</a:t>
                      </a:r>
                    </a:p>
                  </a:txBody>
                  <a:tcPr/>
                </a:tc>
                <a:extLst>
                  <a:ext uri="{0D108BD9-81ED-4DB2-BD59-A6C34878D82A}">
                    <a16:rowId xmlns:a16="http://schemas.microsoft.com/office/drawing/2014/main" val="2717759163"/>
                  </a:ext>
                </a:extLst>
              </a:tr>
              <a:tr h="370840">
                <a:tc>
                  <a:txBody>
                    <a:bodyPr/>
                    <a:lstStyle/>
                    <a:p>
                      <a:pPr algn="l"/>
                      <a:r>
                        <a:rPr lang="en-US" sz="2000" dirty="0" smtClean="0"/>
                        <a:t>Clinical</a:t>
                      </a:r>
                      <a:r>
                        <a:rPr lang="en-US" sz="2000" baseline="0" dirty="0" smtClean="0"/>
                        <a:t> Reasoning</a:t>
                      </a:r>
                      <a:endParaRPr lang="en-US" sz="2000" dirty="0"/>
                    </a:p>
                  </a:txBody>
                  <a:tcPr/>
                </a:tc>
                <a:tc>
                  <a:txBody>
                    <a:bodyPr/>
                    <a:lstStyle/>
                    <a:p>
                      <a:pPr algn="l"/>
                      <a:r>
                        <a:rPr lang="en-US" sz="2000" dirty="0" smtClean="0"/>
                        <a:t>Knowledge</a:t>
                      </a:r>
                      <a:r>
                        <a:rPr lang="en-US" sz="2000" baseline="0" dirty="0" smtClean="0"/>
                        <a:t> deficit</a:t>
                      </a:r>
                    </a:p>
                    <a:p>
                      <a:pPr algn="l"/>
                      <a:r>
                        <a:rPr lang="en-US" sz="2000" baseline="0" dirty="0" smtClean="0"/>
                        <a:t>Insufficient practice</a:t>
                      </a:r>
                    </a:p>
                    <a:p>
                      <a:pPr algn="l"/>
                      <a:r>
                        <a:rPr lang="en-US" sz="2000" baseline="0" dirty="0" smtClean="0"/>
                        <a:t>Executive functioning skills</a:t>
                      </a:r>
                    </a:p>
                    <a:p>
                      <a:pPr algn="l"/>
                      <a:r>
                        <a:rPr lang="en-US" sz="2000" baseline="0" dirty="0" smtClean="0"/>
                        <a:t>Disorganization</a:t>
                      </a:r>
                      <a:endParaRPr lang="en-US" sz="2000" dirty="0"/>
                    </a:p>
                  </a:txBody>
                  <a:tcPr/>
                </a:tc>
                <a:extLst>
                  <a:ext uri="{0D108BD9-81ED-4DB2-BD59-A6C34878D82A}">
                    <a16:rowId xmlns:a16="http://schemas.microsoft.com/office/drawing/2014/main" val="377336770"/>
                  </a:ext>
                </a:extLst>
              </a:tr>
              <a:tr h="370840">
                <a:tc>
                  <a:txBody>
                    <a:bodyPr/>
                    <a:lstStyle/>
                    <a:p>
                      <a:pPr algn="l"/>
                      <a:r>
                        <a:rPr lang="en-US" sz="2000" dirty="0" smtClean="0"/>
                        <a:t>Attitude Problems</a:t>
                      </a:r>
                      <a:endParaRPr lang="en-US" sz="2000" dirty="0"/>
                    </a:p>
                  </a:txBody>
                  <a:tcPr/>
                </a:tc>
                <a:tc>
                  <a:txBody>
                    <a:bodyPr/>
                    <a:lstStyle/>
                    <a:p>
                      <a:pPr algn="l"/>
                      <a:r>
                        <a:rPr lang="en-US" sz="2000" dirty="0" smtClean="0"/>
                        <a:t>Ignorance of professional responsibilities</a:t>
                      </a:r>
                    </a:p>
                    <a:p>
                      <a:pPr algn="l"/>
                      <a:r>
                        <a:rPr lang="en-US" sz="2000" dirty="0" smtClean="0"/>
                        <a:t>Difference of values and beliefs</a:t>
                      </a:r>
                    </a:p>
                    <a:p>
                      <a:pPr algn="l"/>
                      <a:r>
                        <a:rPr lang="en-US" sz="2000" dirty="0" smtClean="0"/>
                        <a:t>Poor</a:t>
                      </a:r>
                      <a:r>
                        <a:rPr lang="en-US" sz="2000" baseline="0" dirty="0" smtClean="0"/>
                        <a:t> insight</a:t>
                      </a:r>
                    </a:p>
                    <a:p>
                      <a:pPr algn="l"/>
                      <a:r>
                        <a:rPr lang="en-US" sz="2000" baseline="0" dirty="0" smtClean="0"/>
                        <a:t>Poor social skills</a:t>
                      </a:r>
                    </a:p>
                    <a:p>
                      <a:pPr algn="l"/>
                      <a:r>
                        <a:rPr lang="en-US" sz="2000" baseline="0" dirty="0" smtClean="0"/>
                        <a:t>Lack of motivation</a:t>
                      </a:r>
                    </a:p>
                    <a:p>
                      <a:pPr algn="l"/>
                      <a:r>
                        <a:rPr lang="en-US" sz="2000" baseline="0" dirty="0" smtClean="0"/>
                        <a:t>Personality disorder</a:t>
                      </a:r>
                      <a:endParaRPr lang="en-US" sz="2000" dirty="0"/>
                    </a:p>
                  </a:txBody>
                  <a:tcPr/>
                </a:tc>
                <a:extLst>
                  <a:ext uri="{0D108BD9-81ED-4DB2-BD59-A6C34878D82A}">
                    <a16:rowId xmlns:a16="http://schemas.microsoft.com/office/drawing/2014/main" val="432498325"/>
                  </a:ext>
                </a:extLst>
              </a:tr>
              <a:tr h="370840">
                <a:tc>
                  <a:txBody>
                    <a:bodyPr/>
                    <a:lstStyle/>
                    <a:p>
                      <a:pPr algn="l"/>
                      <a:r>
                        <a:rPr lang="en-US" sz="2000" dirty="0" smtClean="0"/>
                        <a:t>Affective Problems</a:t>
                      </a:r>
                      <a:endParaRPr lang="en-US" sz="2000" dirty="0"/>
                    </a:p>
                  </a:txBody>
                  <a:tcPr/>
                </a:tc>
                <a:tc>
                  <a:txBody>
                    <a:bodyPr/>
                    <a:lstStyle/>
                    <a:p>
                      <a:pPr algn="l"/>
                      <a:r>
                        <a:rPr lang="en-US" sz="2000" dirty="0" smtClean="0"/>
                        <a:t>Mood disorders</a:t>
                      </a:r>
                    </a:p>
                    <a:p>
                      <a:pPr algn="l"/>
                      <a:r>
                        <a:rPr lang="en-US" sz="2000" dirty="0" smtClean="0"/>
                        <a:t>Substance abuse</a:t>
                      </a:r>
                    </a:p>
                    <a:p>
                      <a:pPr algn="l"/>
                      <a:r>
                        <a:rPr lang="en-US" sz="2000" dirty="0" smtClean="0"/>
                        <a:t>Stress (home, work, financial)</a:t>
                      </a:r>
                    </a:p>
                    <a:p>
                      <a:pPr algn="l"/>
                      <a:r>
                        <a:rPr lang="en-US" sz="2000" dirty="0" smtClean="0"/>
                        <a:t>Burnout</a:t>
                      </a:r>
                      <a:endParaRPr lang="en-US" sz="2000" dirty="0"/>
                    </a:p>
                  </a:txBody>
                  <a:tcPr/>
                </a:tc>
                <a:extLst>
                  <a:ext uri="{0D108BD9-81ED-4DB2-BD59-A6C34878D82A}">
                    <a16:rowId xmlns:a16="http://schemas.microsoft.com/office/drawing/2014/main" val="2189699903"/>
                  </a:ext>
                </a:extLst>
              </a:tr>
            </a:tbl>
          </a:graphicData>
        </a:graphic>
      </p:graphicFrame>
      <p:sp>
        <p:nvSpPr>
          <p:cNvPr id="5" name="TextBox 4"/>
          <p:cNvSpPr txBox="1"/>
          <p:nvPr/>
        </p:nvSpPr>
        <p:spPr>
          <a:xfrm>
            <a:off x="5511452" y="8972708"/>
            <a:ext cx="7493348" cy="584775"/>
          </a:xfrm>
          <a:prstGeom prst="rect">
            <a:avLst/>
          </a:prstGeom>
          <a:noFill/>
        </p:spPr>
        <p:txBody>
          <a:bodyPr wrap="square" rtlCol="0">
            <a:spAutoFit/>
          </a:bodyPr>
          <a:lstStyle/>
          <a:p>
            <a:r>
              <a:rPr lang="en-US" sz="1600" dirty="0">
                <a:solidFill>
                  <a:srgbClr val="FFFFFF"/>
                </a:solidFill>
              </a:rPr>
              <a:t>Boileau E, St-</a:t>
            </a:r>
            <a:r>
              <a:rPr lang="en-US" sz="1600" dirty="0" err="1">
                <a:solidFill>
                  <a:srgbClr val="FFFFFF"/>
                </a:solidFill>
              </a:rPr>
              <a:t>Onge</a:t>
            </a:r>
            <a:r>
              <a:rPr lang="en-US" sz="1600" dirty="0">
                <a:solidFill>
                  <a:srgbClr val="FFFFFF"/>
                </a:solidFill>
              </a:rPr>
              <a:t> C, </a:t>
            </a:r>
            <a:r>
              <a:rPr lang="en-US" sz="1600" dirty="0" err="1">
                <a:solidFill>
                  <a:srgbClr val="FFFFFF"/>
                </a:solidFill>
              </a:rPr>
              <a:t>Audétat</a:t>
            </a:r>
            <a:r>
              <a:rPr lang="en-US" sz="1600" dirty="0">
                <a:solidFill>
                  <a:srgbClr val="FFFFFF"/>
                </a:solidFill>
              </a:rPr>
              <a:t> MC. Is there a way for clinical teachers to assist struggling learners? A synthetic review of the literature. </a:t>
            </a:r>
            <a:r>
              <a:rPr lang="en-US" sz="1600" dirty="0" err="1">
                <a:solidFill>
                  <a:srgbClr val="FFFFFF"/>
                </a:solidFill>
              </a:rPr>
              <a:t>Adv</a:t>
            </a:r>
            <a:r>
              <a:rPr lang="en-US" sz="1600" dirty="0">
                <a:solidFill>
                  <a:srgbClr val="FFFFFF"/>
                </a:solidFill>
              </a:rPr>
              <a:t> Med </a:t>
            </a:r>
            <a:r>
              <a:rPr lang="en-US" sz="1600" dirty="0" err="1">
                <a:solidFill>
                  <a:srgbClr val="FFFFFF"/>
                </a:solidFill>
              </a:rPr>
              <a:t>Educ</a:t>
            </a:r>
            <a:r>
              <a:rPr lang="en-US" sz="1600" dirty="0">
                <a:solidFill>
                  <a:srgbClr val="FFFFFF"/>
                </a:solidFill>
              </a:rPr>
              <a:t> </a:t>
            </a:r>
            <a:r>
              <a:rPr lang="en-US" sz="1600" dirty="0" err="1">
                <a:solidFill>
                  <a:srgbClr val="FFFFFF"/>
                </a:solidFill>
              </a:rPr>
              <a:t>Pract</a:t>
            </a:r>
            <a:r>
              <a:rPr lang="en-US" sz="1600" dirty="0">
                <a:solidFill>
                  <a:srgbClr val="FFFFFF"/>
                </a:solidFill>
              </a:rPr>
              <a:t>. 2017 Jan 18;8:89-97.</a:t>
            </a:r>
          </a:p>
        </p:txBody>
      </p:sp>
    </p:spTree>
    <p:extLst>
      <p:ext uri="{BB962C8B-B14F-4D97-AF65-F5344CB8AC3E}">
        <p14:creationId xmlns:p14="http://schemas.microsoft.com/office/powerpoint/2010/main" val="1730070626"/>
      </p:ext>
    </p:extLst>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5857" y="573858"/>
            <a:ext cx="9191759" cy="1045602"/>
          </a:xfrm>
        </p:spPr>
        <p:txBody>
          <a:bodyPr/>
          <a:lstStyle/>
          <a:p>
            <a:r>
              <a:rPr lang="en-US" dirty="0"/>
              <a:t>One Alternative Taxonomy</a:t>
            </a:r>
          </a:p>
        </p:txBody>
      </p:sp>
      <p:pic>
        <p:nvPicPr>
          <p:cNvPr id="4" name="Picture 1" descr="image001"/>
          <p:cNvPicPr>
            <a:picLocks noChangeAspect="1" noChangeArrowheads="1"/>
          </p:cNvPicPr>
          <p:nvPr/>
        </p:nvPicPr>
        <p:blipFill rotWithShape="1">
          <a:blip r:embed="rId2">
            <a:extLst>
              <a:ext uri="{28A0092B-C50C-407E-A947-70E740481C1C}">
                <a14:useLocalDpi xmlns:a14="http://schemas.microsoft.com/office/drawing/2010/main" val="0"/>
              </a:ext>
            </a:extLst>
          </a:blip>
          <a:srcRect l="1351" t="8793" r="2467" b="2897"/>
          <a:stretch/>
        </p:blipFill>
        <p:spPr bwMode="auto">
          <a:xfrm>
            <a:off x="2225858" y="1775521"/>
            <a:ext cx="8510684" cy="6654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7927584" y="8954058"/>
            <a:ext cx="5077216" cy="584775"/>
          </a:xfrm>
          <a:prstGeom prst="rect">
            <a:avLst/>
          </a:prstGeom>
          <a:noFill/>
        </p:spPr>
        <p:txBody>
          <a:bodyPr wrap="square" rtlCol="0">
            <a:spAutoFit/>
          </a:bodyPr>
          <a:lstStyle/>
          <a:p>
            <a:r>
              <a:rPr lang="en-US" sz="1600" dirty="0">
                <a:solidFill>
                  <a:srgbClr val="FFFFFF"/>
                </a:solidFill>
              </a:rPr>
              <a:t>Steinert Y. The "problem" learner: whose problem is it? AMEE Guide No. 76. Med Teach. 2013 Apr;35(4):e1035-45</a:t>
            </a:r>
          </a:p>
        </p:txBody>
      </p:sp>
    </p:spTree>
    <p:extLst>
      <p:ext uri="{BB962C8B-B14F-4D97-AF65-F5344CB8AC3E}">
        <p14:creationId xmlns:p14="http://schemas.microsoft.com/office/powerpoint/2010/main" val="228764290"/>
      </p:ext>
    </p:extLst>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It’s Not Just the </a:t>
            </a:r>
            <a:r>
              <a:rPr lang="en-US" dirty="0" smtClean="0"/>
              <a:t>Resident</a:t>
            </a:r>
            <a:endParaRPr lang="en-US" dirty="0"/>
          </a:p>
        </p:txBody>
      </p:sp>
      <p:sp>
        <p:nvSpPr>
          <p:cNvPr id="3" name="Text Placeholder 2"/>
          <p:cNvSpPr>
            <a:spLocks noGrp="1"/>
          </p:cNvSpPr>
          <p:nvPr>
            <p:ph type="body" sz="half" idx="1"/>
          </p:nvPr>
        </p:nvSpPr>
        <p:spPr>
          <a:xfrm>
            <a:off x="1544783" y="1954871"/>
            <a:ext cx="10367469" cy="4693799"/>
          </a:xfrm>
        </p:spPr>
        <p:txBody>
          <a:bodyPr/>
          <a:lstStyle/>
          <a:p>
            <a:r>
              <a:rPr lang="en-US" dirty="0" smtClean="0"/>
              <a:t>Resident </a:t>
            </a:r>
            <a:r>
              <a:rPr lang="en-US" dirty="0"/>
              <a:t>issues</a:t>
            </a:r>
          </a:p>
          <a:p>
            <a:pPr lvl="1"/>
            <a:r>
              <a:rPr lang="en-US" dirty="0"/>
              <a:t>Cognitive</a:t>
            </a:r>
          </a:p>
          <a:p>
            <a:pPr lvl="1"/>
            <a:r>
              <a:rPr lang="en-US" dirty="0"/>
              <a:t>Non-cognitive</a:t>
            </a:r>
          </a:p>
          <a:p>
            <a:r>
              <a:rPr lang="en-US" dirty="0" smtClean="0"/>
              <a:t>Faculty </a:t>
            </a:r>
            <a:r>
              <a:rPr lang="en-US" dirty="0"/>
              <a:t>issues</a:t>
            </a:r>
          </a:p>
          <a:p>
            <a:pPr lvl="1"/>
            <a:r>
              <a:rPr lang="en-US" dirty="0"/>
              <a:t>Personal reaction to </a:t>
            </a:r>
            <a:r>
              <a:rPr lang="en-US" dirty="0" smtClean="0"/>
              <a:t>resident difficulties</a:t>
            </a:r>
            <a:endParaRPr lang="en-US" dirty="0"/>
          </a:p>
          <a:p>
            <a:pPr lvl="1"/>
            <a:r>
              <a:rPr lang="en-US" dirty="0"/>
              <a:t>Experience with </a:t>
            </a:r>
            <a:r>
              <a:rPr lang="en-US" dirty="0" smtClean="0"/>
              <a:t>residents </a:t>
            </a:r>
            <a:r>
              <a:rPr lang="en-US" dirty="0"/>
              <a:t>in difficulty</a:t>
            </a:r>
          </a:p>
          <a:p>
            <a:r>
              <a:rPr lang="en-US" dirty="0" smtClean="0"/>
              <a:t>Program / System </a:t>
            </a:r>
            <a:r>
              <a:rPr lang="en-US" dirty="0"/>
              <a:t>issues</a:t>
            </a:r>
          </a:p>
          <a:p>
            <a:pPr lvl="1"/>
            <a:r>
              <a:rPr lang="en-US" dirty="0"/>
              <a:t>System difficulties can address stress to </a:t>
            </a:r>
            <a:r>
              <a:rPr lang="en-US" dirty="0" smtClean="0"/>
              <a:t>residents</a:t>
            </a:r>
          </a:p>
          <a:p>
            <a:pPr lvl="1"/>
            <a:r>
              <a:rPr lang="en-US" dirty="0" smtClean="0"/>
              <a:t>System </a:t>
            </a:r>
            <a:r>
              <a:rPr lang="en-US" dirty="0"/>
              <a:t>designed around rigid expectations of </a:t>
            </a:r>
            <a:r>
              <a:rPr lang="en-US" dirty="0" smtClean="0"/>
              <a:t>residents</a:t>
            </a:r>
            <a:endParaRPr lang="en-US" dirty="0"/>
          </a:p>
          <a:p>
            <a:endParaRPr lang="en-US" dirty="0"/>
          </a:p>
        </p:txBody>
      </p:sp>
      <p:sp>
        <p:nvSpPr>
          <p:cNvPr id="4" name="TextBox 3"/>
          <p:cNvSpPr txBox="1"/>
          <p:nvPr/>
        </p:nvSpPr>
        <p:spPr>
          <a:xfrm>
            <a:off x="7927584" y="8954058"/>
            <a:ext cx="5077216" cy="584775"/>
          </a:xfrm>
          <a:prstGeom prst="rect">
            <a:avLst/>
          </a:prstGeom>
          <a:noFill/>
        </p:spPr>
        <p:txBody>
          <a:bodyPr wrap="square" rtlCol="0">
            <a:spAutoFit/>
          </a:bodyPr>
          <a:lstStyle/>
          <a:p>
            <a:r>
              <a:rPr lang="en-US" sz="1600" dirty="0">
                <a:solidFill>
                  <a:srgbClr val="FFFFFF"/>
                </a:solidFill>
              </a:rPr>
              <a:t>Steinert Y. The "problem" learner: whose problem is it? AMEE Guide No. 76. Med Teach. 2013 Apr;35(4):e1035-45</a:t>
            </a:r>
          </a:p>
        </p:txBody>
      </p:sp>
    </p:spTree>
    <p:extLst>
      <p:ext uri="{BB962C8B-B14F-4D97-AF65-F5344CB8AC3E}">
        <p14:creationId xmlns:p14="http://schemas.microsoft.com/office/powerpoint/2010/main" val="2252740859"/>
      </p:ext>
    </p:extLst>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Developing a Plan</a:t>
            </a:r>
          </a:p>
        </p:txBody>
      </p:sp>
      <p:sp>
        <p:nvSpPr>
          <p:cNvPr id="5" name="Text Placeholder 4"/>
          <p:cNvSpPr>
            <a:spLocks noGrp="1"/>
          </p:cNvSpPr>
          <p:nvPr>
            <p:ph type="body" sz="quarter" idx="1"/>
          </p:nvPr>
        </p:nvSpPr>
        <p:spPr/>
        <p:txBody>
          <a:bodyPr/>
          <a:lstStyle/>
          <a:p>
            <a:endParaRPr lang="en-US"/>
          </a:p>
        </p:txBody>
      </p:sp>
    </p:spTree>
    <p:extLst>
      <p:ext uri="{BB962C8B-B14F-4D97-AF65-F5344CB8AC3E}">
        <p14:creationId xmlns:p14="http://schemas.microsoft.com/office/powerpoint/2010/main" val="2070414703"/>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Keys to successful remediation</a:t>
            </a:r>
          </a:p>
        </p:txBody>
      </p:sp>
      <p:sp>
        <p:nvSpPr>
          <p:cNvPr id="3" name="Text Placeholder 2"/>
          <p:cNvSpPr>
            <a:spLocks noGrp="1"/>
          </p:cNvSpPr>
          <p:nvPr>
            <p:ph type="body" sz="half" idx="1"/>
          </p:nvPr>
        </p:nvSpPr>
        <p:spPr/>
        <p:txBody>
          <a:bodyPr/>
          <a:lstStyle/>
          <a:p>
            <a:r>
              <a:rPr lang="en-US" dirty="0"/>
              <a:t>Proper diagnosis (what and why)</a:t>
            </a:r>
          </a:p>
          <a:p>
            <a:r>
              <a:rPr lang="en-US" dirty="0"/>
              <a:t>Look for co-morbidities such as mental illness and substance abuse</a:t>
            </a:r>
          </a:p>
          <a:p>
            <a:r>
              <a:rPr lang="en-US" dirty="0"/>
              <a:t>Remediation plan based on specifics of the situation</a:t>
            </a:r>
          </a:p>
          <a:p>
            <a:r>
              <a:rPr lang="en-US" dirty="0"/>
              <a:t>Individual Educational Plan</a:t>
            </a:r>
          </a:p>
          <a:p>
            <a:pPr lvl="1"/>
            <a:r>
              <a:rPr lang="en-US" dirty="0"/>
              <a:t>Given in writing</a:t>
            </a:r>
          </a:p>
          <a:p>
            <a:pPr lvl="1"/>
            <a:r>
              <a:rPr lang="en-US" dirty="0"/>
              <a:t>SMART(ER) objectives</a:t>
            </a:r>
          </a:p>
          <a:p>
            <a:pPr lvl="1"/>
            <a:r>
              <a:rPr lang="en-US" dirty="0"/>
              <a:t>Sets out ramifications of not meeting objectives</a:t>
            </a:r>
          </a:p>
          <a:p>
            <a:r>
              <a:rPr lang="en-US" dirty="0"/>
              <a:t>Attend to the institution’s due process rules</a:t>
            </a:r>
          </a:p>
          <a:p>
            <a:r>
              <a:rPr lang="en-US" dirty="0"/>
              <a:t>Maintain a safe and supportive learning environment</a:t>
            </a:r>
          </a:p>
          <a:p>
            <a:pPr marL="0" indent="0">
              <a:buNone/>
            </a:pPr>
            <a:endParaRPr lang="en-US" dirty="0"/>
          </a:p>
        </p:txBody>
      </p:sp>
    </p:spTree>
    <p:extLst>
      <p:ext uri="{BB962C8B-B14F-4D97-AF65-F5344CB8AC3E}">
        <p14:creationId xmlns:p14="http://schemas.microsoft.com/office/powerpoint/2010/main" val="430438482"/>
      </p:ext>
    </p:extLst>
  </p:cSld>
  <p:clrMapOvr>
    <a:masterClrMapping/>
  </p:clrMapOvr>
  <p:transition spd="med"/>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2083" y="539238"/>
            <a:ext cx="9872834" cy="1045602"/>
          </a:xfrm>
        </p:spPr>
        <p:txBody>
          <a:bodyPr/>
          <a:lstStyle/>
          <a:p>
            <a:r>
              <a:rPr lang="en-US" dirty="0"/>
              <a:t>Developing a Plan</a:t>
            </a:r>
          </a:p>
        </p:txBody>
      </p:sp>
      <p:sp>
        <p:nvSpPr>
          <p:cNvPr id="3" name="Text Placeholder 2"/>
          <p:cNvSpPr>
            <a:spLocks noGrp="1"/>
          </p:cNvSpPr>
          <p:nvPr>
            <p:ph type="body" sz="half" idx="1"/>
          </p:nvPr>
        </p:nvSpPr>
        <p:spPr>
          <a:xfrm>
            <a:off x="1201882" y="2024634"/>
            <a:ext cx="11460017" cy="4693799"/>
          </a:xfrm>
        </p:spPr>
        <p:txBody>
          <a:bodyPr/>
          <a:lstStyle/>
          <a:p>
            <a:r>
              <a:rPr lang="en-US" dirty="0"/>
              <a:t>Ideally created and written with lots of input</a:t>
            </a:r>
          </a:p>
          <a:p>
            <a:pPr lvl="1"/>
            <a:r>
              <a:rPr lang="en-US" dirty="0"/>
              <a:t>PD, </a:t>
            </a:r>
            <a:r>
              <a:rPr lang="en-US" dirty="0" smtClean="0"/>
              <a:t>APD, Advisor</a:t>
            </a:r>
            <a:endParaRPr lang="en-US" dirty="0"/>
          </a:p>
          <a:p>
            <a:pPr lvl="1"/>
            <a:r>
              <a:rPr lang="en-US" dirty="0"/>
              <a:t>Input from faculty (CCC)</a:t>
            </a:r>
          </a:p>
          <a:p>
            <a:pPr lvl="1"/>
            <a:r>
              <a:rPr lang="en-US" dirty="0"/>
              <a:t>Input from the </a:t>
            </a:r>
            <a:r>
              <a:rPr lang="en-US" dirty="0" smtClean="0"/>
              <a:t>resident </a:t>
            </a:r>
            <a:r>
              <a:rPr lang="en-US" dirty="0"/>
              <a:t>may increase </a:t>
            </a:r>
            <a:r>
              <a:rPr lang="en-US" dirty="0" smtClean="0"/>
              <a:t>buy-in</a:t>
            </a:r>
          </a:p>
          <a:p>
            <a:pPr lvl="1"/>
            <a:r>
              <a:rPr lang="en-US" dirty="0" smtClean="0"/>
              <a:t>The GME Office</a:t>
            </a:r>
            <a:endParaRPr lang="en-US" dirty="0"/>
          </a:p>
          <a:p>
            <a:pPr lvl="1"/>
            <a:r>
              <a:rPr lang="en-US" dirty="0"/>
              <a:t>The invisible college</a:t>
            </a:r>
          </a:p>
          <a:p>
            <a:r>
              <a:rPr lang="en-US" dirty="0"/>
              <a:t>Use </a:t>
            </a:r>
            <a:r>
              <a:rPr lang="en-US" dirty="0" smtClean="0"/>
              <a:t>SMARTER </a:t>
            </a:r>
            <a:r>
              <a:rPr lang="en-US" dirty="0"/>
              <a:t>acronym to develop individual points of the </a:t>
            </a:r>
            <a:r>
              <a:rPr lang="en-US" dirty="0" smtClean="0"/>
              <a:t>plan</a:t>
            </a:r>
            <a:endParaRPr lang="en-US" dirty="0"/>
          </a:p>
        </p:txBody>
      </p:sp>
    </p:spTree>
    <p:extLst>
      <p:ext uri="{BB962C8B-B14F-4D97-AF65-F5344CB8AC3E}">
        <p14:creationId xmlns:p14="http://schemas.microsoft.com/office/powerpoint/2010/main" val="2459587476"/>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Text Placeholder 2"/>
          <p:cNvSpPr>
            <a:spLocks noGrp="1"/>
          </p:cNvSpPr>
          <p:nvPr>
            <p:ph type="body" sz="half" idx="1"/>
          </p:nvPr>
        </p:nvSpPr>
        <p:spPr/>
        <p:txBody>
          <a:bodyPr/>
          <a:lstStyle/>
          <a:p>
            <a:r>
              <a:rPr lang="en-US" dirty="0"/>
              <a:t>Background</a:t>
            </a:r>
          </a:p>
          <a:p>
            <a:r>
              <a:rPr lang="en-US" dirty="0"/>
              <a:t>Identifying residents in difficulty</a:t>
            </a:r>
          </a:p>
          <a:p>
            <a:r>
              <a:rPr lang="en-US" dirty="0"/>
              <a:t>Assessment tools</a:t>
            </a:r>
          </a:p>
          <a:p>
            <a:r>
              <a:rPr lang="en-US" dirty="0"/>
              <a:t>Defining the problem</a:t>
            </a:r>
          </a:p>
          <a:p>
            <a:r>
              <a:rPr lang="en-US" dirty="0"/>
              <a:t>Developing a plan</a:t>
            </a:r>
          </a:p>
          <a:p>
            <a:r>
              <a:rPr lang="en-US" dirty="0"/>
              <a:t>Case presentation</a:t>
            </a:r>
          </a:p>
          <a:p>
            <a:r>
              <a:rPr lang="en-US" dirty="0" smtClean="0"/>
              <a:t>Legal </a:t>
            </a:r>
            <a:r>
              <a:rPr lang="en-US" dirty="0"/>
              <a:t>considerations</a:t>
            </a:r>
          </a:p>
        </p:txBody>
      </p:sp>
    </p:spTree>
    <p:extLst>
      <p:ext uri="{BB962C8B-B14F-4D97-AF65-F5344CB8AC3E}">
        <p14:creationId xmlns:p14="http://schemas.microsoft.com/office/powerpoint/2010/main" val="1214565640"/>
      </p:ext>
    </p:extLst>
  </p:cSld>
  <p:clrMapOvr>
    <a:masterClrMapping/>
  </p:clrMapOvr>
  <p:transition spd="med"/>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SMARTER Objectives</a:t>
            </a:r>
            <a:endParaRPr lang="en-US" dirty="0"/>
          </a:p>
        </p:txBody>
      </p:sp>
      <p:sp>
        <p:nvSpPr>
          <p:cNvPr id="3" name="Text Placeholder 2"/>
          <p:cNvSpPr>
            <a:spLocks noGrp="1"/>
          </p:cNvSpPr>
          <p:nvPr>
            <p:ph type="body" sz="half" idx="1"/>
          </p:nvPr>
        </p:nvSpPr>
        <p:spPr/>
        <p:txBody>
          <a:bodyPr/>
          <a:lstStyle/>
          <a:p>
            <a:pPr marL="0" indent="0">
              <a:buNone/>
            </a:pPr>
            <a:r>
              <a:rPr lang="en-US" sz="3200" dirty="0"/>
              <a:t>S- </a:t>
            </a:r>
            <a:r>
              <a:rPr lang="en-US" sz="3200" dirty="0" smtClean="0"/>
              <a:t>specific </a:t>
            </a:r>
          </a:p>
          <a:p>
            <a:pPr marL="0" indent="0">
              <a:buNone/>
            </a:pPr>
            <a:r>
              <a:rPr lang="en-US" sz="3200" dirty="0" smtClean="0"/>
              <a:t>M- measurable</a:t>
            </a:r>
            <a:endParaRPr lang="en-US" sz="3200" dirty="0"/>
          </a:p>
          <a:p>
            <a:pPr marL="0" indent="0">
              <a:buNone/>
            </a:pPr>
            <a:r>
              <a:rPr lang="en-US" sz="3200" dirty="0"/>
              <a:t>A- </a:t>
            </a:r>
            <a:r>
              <a:rPr lang="en-US" sz="3200" dirty="0" smtClean="0"/>
              <a:t>achievable</a:t>
            </a:r>
          </a:p>
          <a:p>
            <a:pPr marL="0" indent="0">
              <a:buNone/>
            </a:pPr>
            <a:r>
              <a:rPr lang="en-US" sz="3200" dirty="0" smtClean="0"/>
              <a:t>R- relevant </a:t>
            </a:r>
          </a:p>
          <a:p>
            <a:pPr marL="0" indent="0">
              <a:buNone/>
            </a:pPr>
            <a:r>
              <a:rPr lang="en-US" sz="3200" dirty="0" smtClean="0"/>
              <a:t>T- time bound</a:t>
            </a:r>
            <a:endParaRPr lang="en-US" sz="3200" dirty="0"/>
          </a:p>
          <a:p>
            <a:pPr marL="0" indent="0">
              <a:buNone/>
            </a:pPr>
            <a:r>
              <a:rPr lang="en-US" sz="3200" dirty="0"/>
              <a:t>E- </a:t>
            </a:r>
            <a:r>
              <a:rPr lang="en-US" sz="3200" dirty="0" smtClean="0"/>
              <a:t>engaging</a:t>
            </a:r>
            <a:endParaRPr lang="en-US" sz="3200" dirty="0"/>
          </a:p>
          <a:p>
            <a:pPr marL="0" indent="0">
              <a:buNone/>
            </a:pPr>
            <a:r>
              <a:rPr lang="en-US" sz="3200" dirty="0"/>
              <a:t>R- </a:t>
            </a:r>
            <a:r>
              <a:rPr lang="en-US" sz="3200" dirty="0" smtClean="0"/>
              <a:t>re-assessed periodically</a:t>
            </a:r>
            <a:endParaRPr lang="en-US" sz="3200" dirty="0"/>
          </a:p>
          <a:p>
            <a:pPr marL="0" indent="0">
              <a:buNone/>
            </a:pPr>
            <a:endParaRPr lang="en-US" dirty="0"/>
          </a:p>
        </p:txBody>
      </p:sp>
      <p:sp>
        <p:nvSpPr>
          <p:cNvPr id="4" name="TextBox 3"/>
          <p:cNvSpPr txBox="1"/>
          <p:nvPr/>
        </p:nvSpPr>
        <p:spPr>
          <a:xfrm>
            <a:off x="8864827" y="9002824"/>
            <a:ext cx="4139973" cy="584775"/>
          </a:xfrm>
          <a:prstGeom prst="rect">
            <a:avLst/>
          </a:prstGeom>
          <a:noFill/>
        </p:spPr>
        <p:txBody>
          <a:bodyPr wrap="square" rtlCol="0">
            <a:spAutoFit/>
          </a:bodyPr>
          <a:lstStyle/>
          <a:p>
            <a:r>
              <a:rPr lang="en-US" sz="1600" dirty="0">
                <a:solidFill>
                  <a:srgbClr val="FFFFFF"/>
                </a:solidFill>
              </a:rPr>
              <a:t>MacLeod L. Making SMART goals smarter. Physician Exec. 2012 Mar-Apr;38(2):68-70, 72. </a:t>
            </a:r>
          </a:p>
        </p:txBody>
      </p:sp>
    </p:spTree>
    <p:extLst>
      <p:ext uri="{BB962C8B-B14F-4D97-AF65-F5344CB8AC3E}">
        <p14:creationId xmlns:p14="http://schemas.microsoft.com/office/powerpoint/2010/main" val="2231935296"/>
      </p:ext>
    </p:extLst>
  </p:cSld>
  <p:clrMapOvr>
    <a:masterClrMapping/>
  </p:clrMapOvr>
  <p:transition spd="med"/>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Successful Remediation</a:t>
            </a:r>
          </a:p>
        </p:txBody>
      </p:sp>
      <p:sp>
        <p:nvSpPr>
          <p:cNvPr id="3" name="Text Placeholder 2"/>
          <p:cNvSpPr>
            <a:spLocks noGrp="1"/>
          </p:cNvSpPr>
          <p:nvPr>
            <p:ph type="body" sz="half" idx="1"/>
          </p:nvPr>
        </p:nvSpPr>
        <p:spPr/>
        <p:txBody>
          <a:bodyPr/>
          <a:lstStyle/>
          <a:p>
            <a:r>
              <a:rPr lang="en-US" dirty="0"/>
              <a:t>No magic bullets</a:t>
            </a:r>
          </a:p>
          <a:p>
            <a:r>
              <a:rPr lang="en-US" dirty="0"/>
              <a:t>Individualized to situation</a:t>
            </a:r>
          </a:p>
          <a:p>
            <a:r>
              <a:rPr lang="en-US" dirty="0"/>
              <a:t>Reamy and Harmon found the following methods most often used:</a:t>
            </a:r>
          </a:p>
          <a:p>
            <a:pPr lvl="1"/>
            <a:r>
              <a:rPr lang="en-US" dirty="0"/>
              <a:t>Psychiatric counseling</a:t>
            </a:r>
          </a:p>
          <a:p>
            <a:pPr lvl="1"/>
            <a:r>
              <a:rPr lang="en-US" dirty="0"/>
              <a:t>Increased resident-faculty advising sessions</a:t>
            </a:r>
          </a:p>
          <a:p>
            <a:pPr lvl="1"/>
            <a:r>
              <a:rPr lang="en-US" dirty="0"/>
              <a:t>Core content review</a:t>
            </a:r>
          </a:p>
          <a:p>
            <a:pPr lvl="1"/>
            <a:r>
              <a:rPr lang="en-US" dirty="0"/>
              <a:t>Repeated rotations</a:t>
            </a:r>
          </a:p>
          <a:p>
            <a:pPr lvl="1"/>
            <a:r>
              <a:rPr lang="en-US" dirty="0"/>
              <a:t>Videotaped clinics with faculty feedback</a:t>
            </a:r>
          </a:p>
          <a:p>
            <a:pPr lvl="1"/>
            <a:r>
              <a:rPr lang="en-US" dirty="0"/>
              <a:t>Substance abuse </a:t>
            </a:r>
            <a:r>
              <a:rPr lang="en-US" dirty="0" smtClean="0"/>
              <a:t>treatment</a:t>
            </a:r>
            <a:endParaRPr lang="en-US" dirty="0"/>
          </a:p>
        </p:txBody>
      </p:sp>
      <p:sp>
        <p:nvSpPr>
          <p:cNvPr id="4" name="TextBox 3"/>
          <p:cNvSpPr txBox="1"/>
          <p:nvPr/>
        </p:nvSpPr>
        <p:spPr>
          <a:xfrm>
            <a:off x="5672899" y="8940194"/>
            <a:ext cx="7331901" cy="584775"/>
          </a:xfrm>
          <a:prstGeom prst="rect">
            <a:avLst/>
          </a:prstGeom>
          <a:noFill/>
        </p:spPr>
        <p:txBody>
          <a:bodyPr wrap="square" rtlCol="0">
            <a:spAutoFit/>
          </a:bodyPr>
          <a:lstStyle/>
          <a:p>
            <a:r>
              <a:rPr lang="en-US" sz="1600" dirty="0">
                <a:solidFill>
                  <a:srgbClr val="FFFFFF"/>
                </a:solidFill>
              </a:rPr>
              <a:t>Reamy BV, Harman JH. Residents in trouble: an in-depth assessment of the 25-year experience of a single family medicine residency. Fam Med. 2006 Apr;38(4):252-7.</a:t>
            </a:r>
          </a:p>
        </p:txBody>
      </p:sp>
    </p:spTree>
    <p:extLst>
      <p:ext uri="{BB962C8B-B14F-4D97-AF65-F5344CB8AC3E}">
        <p14:creationId xmlns:p14="http://schemas.microsoft.com/office/powerpoint/2010/main" val="2961233281"/>
      </p:ext>
    </p:extLst>
  </p:cSld>
  <p:clrMapOvr>
    <a:masterClrMapping/>
  </p:clrMapOvr>
  <p:transition spd="med"/>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Remediation Outcomes</a:t>
            </a:r>
          </a:p>
        </p:txBody>
      </p:sp>
      <p:sp>
        <p:nvSpPr>
          <p:cNvPr id="3" name="Text Placeholder 2"/>
          <p:cNvSpPr>
            <a:spLocks noGrp="1"/>
          </p:cNvSpPr>
          <p:nvPr>
            <p:ph type="body" sz="half" idx="1"/>
          </p:nvPr>
        </p:nvSpPr>
        <p:spPr>
          <a:xfrm>
            <a:off x="1544783" y="1954871"/>
            <a:ext cx="10918614" cy="4693799"/>
          </a:xfrm>
        </p:spPr>
        <p:txBody>
          <a:bodyPr/>
          <a:lstStyle/>
          <a:p>
            <a:r>
              <a:rPr lang="en-US" dirty="0"/>
              <a:t>Example: University of Colorado School of Medicine</a:t>
            </a:r>
          </a:p>
          <a:p>
            <a:pPr lvl="1"/>
            <a:r>
              <a:rPr lang="en-US" dirty="0"/>
              <a:t>151 learners in difficulty referred between </a:t>
            </a:r>
            <a:r>
              <a:rPr lang="en-US" dirty="0" smtClean="0"/>
              <a:t>2006-2012</a:t>
            </a:r>
          </a:p>
          <a:p>
            <a:pPr lvl="2"/>
            <a:r>
              <a:rPr lang="en-US" dirty="0" smtClean="0"/>
              <a:t>65 were residents </a:t>
            </a:r>
            <a:endParaRPr lang="en-US" dirty="0"/>
          </a:p>
          <a:p>
            <a:pPr lvl="1"/>
            <a:r>
              <a:rPr lang="en-US" dirty="0"/>
              <a:t>Wide range of “deficits</a:t>
            </a:r>
            <a:r>
              <a:rPr lang="en-US" dirty="0" smtClean="0"/>
              <a:t>”</a:t>
            </a:r>
          </a:p>
          <a:p>
            <a:pPr lvl="1"/>
            <a:r>
              <a:rPr lang="en-US" dirty="0"/>
              <a:t>The average resident had 1.6 “deficits</a:t>
            </a:r>
            <a:r>
              <a:rPr lang="en-US" dirty="0" smtClean="0"/>
              <a:t>”</a:t>
            </a:r>
            <a:endParaRPr lang="en-US" dirty="0"/>
          </a:p>
          <a:p>
            <a:pPr lvl="1"/>
            <a:r>
              <a:rPr lang="en-US" dirty="0" smtClean="0"/>
              <a:t>Mean </a:t>
            </a:r>
            <a:r>
              <a:rPr lang="en-US" dirty="0"/>
              <a:t>time to remediate </a:t>
            </a:r>
            <a:r>
              <a:rPr lang="en-US" dirty="0" smtClean="0"/>
              <a:t>a resident </a:t>
            </a:r>
            <a:r>
              <a:rPr lang="en-US" dirty="0"/>
              <a:t>was </a:t>
            </a:r>
            <a:r>
              <a:rPr lang="en-US" dirty="0" smtClean="0"/>
              <a:t>20 </a:t>
            </a:r>
            <a:r>
              <a:rPr lang="en-US" dirty="0"/>
              <a:t>hours </a:t>
            </a:r>
            <a:endParaRPr lang="en-US" dirty="0" smtClean="0"/>
          </a:p>
          <a:p>
            <a:pPr lvl="1"/>
            <a:r>
              <a:rPr lang="en-US" dirty="0" smtClean="0"/>
              <a:t>90</a:t>
            </a:r>
            <a:r>
              <a:rPr lang="en-US" dirty="0"/>
              <a:t>% successful </a:t>
            </a:r>
            <a:r>
              <a:rPr lang="en-US" dirty="0" smtClean="0"/>
              <a:t>resident </a:t>
            </a:r>
            <a:r>
              <a:rPr lang="en-US" dirty="0"/>
              <a:t>remediation</a:t>
            </a:r>
          </a:p>
          <a:p>
            <a:r>
              <a:rPr lang="en-US" dirty="0"/>
              <a:t>90% successful remediation the general rule in the literature</a:t>
            </a:r>
          </a:p>
          <a:p>
            <a:endParaRPr lang="en-US" dirty="0"/>
          </a:p>
        </p:txBody>
      </p:sp>
      <p:sp>
        <p:nvSpPr>
          <p:cNvPr id="4" name="TextBox 3"/>
          <p:cNvSpPr txBox="1"/>
          <p:nvPr/>
        </p:nvSpPr>
        <p:spPr>
          <a:xfrm>
            <a:off x="6268025" y="8802407"/>
            <a:ext cx="6730654" cy="830997"/>
          </a:xfrm>
          <a:prstGeom prst="rect">
            <a:avLst/>
          </a:prstGeom>
          <a:noFill/>
        </p:spPr>
        <p:txBody>
          <a:bodyPr wrap="square" rtlCol="0">
            <a:spAutoFit/>
          </a:bodyPr>
          <a:lstStyle/>
          <a:p>
            <a:r>
              <a:rPr lang="en-US" sz="1600" dirty="0">
                <a:solidFill>
                  <a:srgbClr val="FFFFFF"/>
                </a:solidFill>
              </a:rPr>
              <a:t>Guerrasio J, </a:t>
            </a:r>
            <a:r>
              <a:rPr lang="en-US" sz="1600" dirty="0" err="1">
                <a:solidFill>
                  <a:srgbClr val="FFFFFF"/>
                </a:solidFill>
              </a:rPr>
              <a:t>Garrity</a:t>
            </a:r>
            <a:r>
              <a:rPr lang="en-US" sz="1600" dirty="0">
                <a:solidFill>
                  <a:srgbClr val="FFFFFF"/>
                </a:solidFill>
              </a:rPr>
              <a:t> MJ, </a:t>
            </a:r>
            <a:r>
              <a:rPr lang="en-US" sz="1600" dirty="0" err="1">
                <a:solidFill>
                  <a:srgbClr val="FFFFFF"/>
                </a:solidFill>
              </a:rPr>
              <a:t>Aagaard</a:t>
            </a:r>
            <a:r>
              <a:rPr lang="en-US" sz="1600" dirty="0">
                <a:solidFill>
                  <a:srgbClr val="FFFFFF"/>
                </a:solidFill>
              </a:rPr>
              <a:t> EM. Learner deficits and academic outcomes of medical students, residents, fellows, and attending physicians referred to a remediation program, 2006-2012. </a:t>
            </a:r>
            <a:r>
              <a:rPr lang="en-US" sz="1600" dirty="0" err="1">
                <a:solidFill>
                  <a:srgbClr val="FFFFFF"/>
                </a:solidFill>
              </a:rPr>
              <a:t>Acad</a:t>
            </a:r>
            <a:r>
              <a:rPr lang="en-US" sz="1600" dirty="0">
                <a:solidFill>
                  <a:srgbClr val="FFFFFF"/>
                </a:solidFill>
              </a:rPr>
              <a:t> Med. 2014 Feb;89(2):352-8</a:t>
            </a:r>
            <a:r>
              <a:rPr lang="en-US" sz="1400" dirty="0"/>
              <a:t>.</a:t>
            </a:r>
          </a:p>
        </p:txBody>
      </p:sp>
    </p:spTree>
    <p:extLst>
      <p:ext uri="{BB962C8B-B14F-4D97-AF65-F5344CB8AC3E}">
        <p14:creationId xmlns:p14="http://schemas.microsoft.com/office/powerpoint/2010/main" val="433895141"/>
      </p:ext>
    </p:extLst>
  </p:cSld>
  <p:clrMapOvr>
    <a:masterClrMapping/>
  </p:clrMapOvr>
  <p:transition spd="med"/>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Case Presentation</a:t>
            </a:r>
          </a:p>
        </p:txBody>
      </p:sp>
      <p:sp>
        <p:nvSpPr>
          <p:cNvPr id="5" name="Text Placeholder 4"/>
          <p:cNvSpPr>
            <a:spLocks noGrp="1"/>
          </p:cNvSpPr>
          <p:nvPr>
            <p:ph type="body" sz="quarter" idx="1"/>
          </p:nvPr>
        </p:nvSpPr>
        <p:spPr/>
        <p:txBody>
          <a:bodyPr/>
          <a:lstStyle/>
          <a:p>
            <a:endParaRPr lang="en-US"/>
          </a:p>
        </p:txBody>
      </p:sp>
    </p:spTree>
    <p:extLst>
      <p:ext uri="{BB962C8B-B14F-4D97-AF65-F5344CB8AC3E}">
        <p14:creationId xmlns:p14="http://schemas.microsoft.com/office/powerpoint/2010/main" val="736833840"/>
      </p:ext>
    </p:extLst>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4782" y="573858"/>
            <a:ext cx="11194187" cy="1045602"/>
          </a:xfrm>
        </p:spPr>
        <p:txBody>
          <a:bodyPr/>
          <a:lstStyle/>
          <a:p>
            <a:r>
              <a:rPr lang="en-US" dirty="0"/>
              <a:t>The Subjective Opinion is Formed</a:t>
            </a:r>
          </a:p>
        </p:txBody>
      </p:sp>
      <p:sp>
        <p:nvSpPr>
          <p:cNvPr id="3" name="Text Placeholder 2"/>
          <p:cNvSpPr>
            <a:spLocks noGrp="1"/>
          </p:cNvSpPr>
          <p:nvPr>
            <p:ph type="body" sz="half" idx="1"/>
          </p:nvPr>
        </p:nvSpPr>
        <p:spPr/>
        <p:txBody>
          <a:bodyPr/>
          <a:lstStyle/>
          <a:p>
            <a:pPr marL="0" indent="0">
              <a:buNone/>
            </a:pPr>
            <a:r>
              <a:rPr lang="en-US" dirty="0"/>
              <a:t>Justin is a PGY-1 resident rotating in the ICU.  Over the first 5 days of the rotation, he has shown up 10-15 minutes late for rounds 4 times. He is doing well on the rotation in all other aspects.  However, his showing up late leads to rounds being disorganized, all the patient data not being available, and the whole team having a less productive learning environment.</a:t>
            </a:r>
          </a:p>
          <a:p>
            <a:endParaRPr lang="en-US" dirty="0"/>
          </a:p>
        </p:txBody>
      </p:sp>
    </p:spTree>
    <p:extLst>
      <p:ext uri="{BB962C8B-B14F-4D97-AF65-F5344CB8AC3E}">
        <p14:creationId xmlns:p14="http://schemas.microsoft.com/office/powerpoint/2010/main" val="3200642422"/>
      </p:ext>
    </p:extLst>
  </p:cSld>
  <p:clrMapOvr>
    <a:masterClrMapping/>
  </p:clrMapOvr>
  <p:transition spd="med"/>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4782" y="573858"/>
            <a:ext cx="11369551" cy="1045602"/>
          </a:xfrm>
        </p:spPr>
        <p:txBody>
          <a:bodyPr/>
          <a:lstStyle/>
          <a:p>
            <a:r>
              <a:rPr lang="en-US" dirty="0"/>
              <a:t>Other Objective Evidence is Sought</a:t>
            </a:r>
          </a:p>
        </p:txBody>
      </p:sp>
      <p:sp>
        <p:nvSpPr>
          <p:cNvPr id="3" name="Text Placeholder 2"/>
          <p:cNvSpPr>
            <a:spLocks noGrp="1"/>
          </p:cNvSpPr>
          <p:nvPr>
            <p:ph type="body" sz="half" idx="1"/>
          </p:nvPr>
        </p:nvSpPr>
        <p:spPr/>
        <p:txBody>
          <a:bodyPr/>
          <a:lstStyle/>
          <a:p>
            <a:pPr marL="0" indent="0">
              <a:buNone/>
            </a:pPr>
            <a:r>
              <a:rPr lang="en-US" dirty="0"/>
              <a:t>Upon direct questioning, he states he just has a hard time getting up early enough to make it to rounds.  He does not seem to understand that his behavior is having an impact on the entire learning team and patient care. The Program Director confirms that he has heard of Justin showing up late to other rotations as well as educational conferences.  Justin also often turns charts in several days late. The PD confirms that Justin’s academic performance is otherwise strong.  Upon questioning, Justin denies other issues such as depression or substance abuse. </a:t>
            </a:r>
          </a:p>
          <a:p>
            <a:endParaRPr lang="en-US" dirty="0"/>
          </a:p>
        </p:txBody>
      </p:sp>
    </p:spTree>
    <p:extLst>
      <p:ext uri="{BB962C8B-B14F-4D97-AF65-F5344CB8AC3E}">
        <p14:creationId xmlns:p14="http://schemas.microsoft.com/office/powerpoint/2010/main" val="579483853"/>
      </p:ext>
    </p:extLst>
  </p:cSld>
  <p:clrMapOvr>
    <a:masterClrMapping/>
  </p:clrMapOvr>
  <p:transition spd="med"/>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Assessment</a:t>
            </a:r>
          </a:p>
        </p:txBody>
      </p:sp>
      <p:sp>
        <p:nvSpPr>
          <p:cNvPr id="3" name="Text Placeholder 2"/>
          <p:cNvSpPr>
            <a:spLocks noGrp="1"/>
          </p:cNvSpPr>
          <p:nvPr>
            <p:ph type="body" sz="half" idx="1"/>
          </p:nvPr>
        </p:nvSpPr>
        <p:spPr/>
        <p:txBody>
          <a:bodyPr/>
          <a:lstStyle/>
          <a:p>
            <a:pPr marL="0" indent="0">
              <a:buNone/>
            </a:pPr>
            <a:r>
              <a:rPr lang="en-US" dirty="0"/>
              <a:t>Justin is not meeting standards in the ACGME competency of Professionalism.  There is no evidence of underlying mental health or addiction issues.  The underlying issue seems to be that Justin does not share the professional value of being on time.  He may also have poor time management skills. </a:t>
            </a:r>
          </a:p>
          <a:p>
            <a:endParaRPr lang="en-US" dirty="0"/>
          </a:p>
        </p:txBody>
      </p:sp>
    </p:spTree>
    <p:extLst>
      <p:ext uri="{BB962C8B-B14F-4D97-AF65-F5344CB8AC3E}">
        <p14:creationId xmlns:p14="http://schemas.microsoft.com/office/powerpoint/2010/main" val="4117925366"/>
      </p:ext>
    </p:extLst>
  </p:cSld>
  <p:clrMapOvr>
    <a:masterClrMapping/>
  </p:clrMapOvr>
  <p:transition spd="med"/>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Plan</a:t>
            </a:r>
          </a:p>
        </p:txBody>
      </p:sp>
      <p:sp>
        <p:nvSpPr>
          <p:cNvPr id="3" name="Text Placeholder 2"/>
          <p:cNvSpPr>
            <a:spLocks noGrp="1"/>
          </p:cNvSpPr>
          <p:nvPr>
            <p:ph type="body" sz="half" idx="1"/>
          </p:nvPr>
        </p:nvSpPr>
        <p:spPr/>
        <p:txBody>
          <a:bodyPr/>
          <a:lstStyle/>
          <a:p>
            <a:pPr marL="0" indent="0">
              <a:buNone/>
            </a:pPr>
            <a:r>
              <a:rPr lang="en-US" dirty="0"/>
              <a:t>Justin’s behavior is deemed significant enough to warrant an individual educational plan.  One of the objectives written for him is, “Over the next 90 days, you will be on </a:t>
            </a:r>
            <a:r>
              <a:rPr lang="en-US" dirty="0" smtClean="0"/>
              <a:t>time </a:t>
            </a:r>
            <a:r>
              <a:rPr lang="en-US" dirty="0"/>
              <a:t>for </a:t>
            </a:r>
            <a:r>
              <a:rPr lang="en-US" dirty="0" smtClean="0"/>
              <a:t>90</a:t>
            </a:r>
            <a:r>
              <a:rPr lang="en-US" dirty="0"/>
              <a:t>% or more </a:t>
            </a:r>
            <a:r>
              <a:rPr lang="en-US" dirty="0" smtClean="0"/>
              <a:t>of clinical </a:t>
            </a:r>
            <a:r>
              <a:rPr lang="en-US" dirty="0"/>
              <a:t>and educational events.”  His PD encourages him to enroll in a local course that is designed to improve time management skills. Justin agrees to do this.  </a:t>
            </a:r>
            <a:endParaRPr lang="en-US" dirty="0" smtClean="0"/>
          </a:p>
          <a:p>
            <a:pPr marL="0" indent="0">
              <a:buNone/>
            </a:pPr>
            <a:endParaRPr lang="en-US" dirty="0"/>
          </a:p>
          <a:p>
            <a:pPr marL="0" indent="0">
              <a:buNone/>
            </a:pPr>
            <a:r>
              <a:rPr lang="en-US" dirty="0" smtClean="0"/>
              <a:t>Justin </a:t>
            </a:r>
            <a:r>
              <a:rPr lang="en-US" dirty="0"/>
              <a:t>is informed that he could be put on formal probation if his behavior does not improve because of the impact his behavior has on other learners.  Justin’s advisor will meet with him in 45 days to assess how things are going.</a:t>
            </a:r>
          </a:p>
          <a:p>
            <a:endParaRPr lang="en-US" dirty="0"/>
          </a:p>
        </p:txBody>
      </p:sp>
    </p:spTree>
    <p:extLst>
      <p:ext uri="{BB962C8B-B14F-4D97-AF65-F5344CB8AC3E}">
        <p14:creationId xmlns:p14="http://schemas.microsoft.com/office/powerpoint/2010/main" val="393955124"/>
      </p:ext>
    </p:extLst>
  </p:cSld>
  <p:clrMapOvr>
    <a:masterClrMapping/>
  </p:clrMapOvr>
  <p:transition spd="med"/>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the Objective SMARTER?</a:t>
            </a:r>
          </a:p>
        </p:txBody>
      </p:sp>
      <p:sp>
        <p:nvSpPr>
          <p:cNvPr id="3" name="Text Placeholder 2"/>
          <p:cNvSpPr>
            <a:spLocks noGrp="1"/>
          </p:cNvSpPr>
          <p:nvPr>
            <p:ph type="body" sz="half" idx="1"/>
          </p:nvPr>
        </p:nvSpPr>
        <p:spPr>
          <a:xfrm>
            <a:off x="1340285" y="1954871"/>
            <a:ext cx="11548997" cy="6637984"/>
          </a:xfrm>
        </p:spPr>
        <p:txBody>
          <a:bodyPr/>
          <a:lstStyle/>
          <a:p>
            <a:pPr marL="0" indent="0">
              <a:buNone/>
            </a:pPr>
            <a:r>
              <a:rPr lang="en-US" sz="2800" dirty="0"/>
              <a:t>S- one specific </a:t>
            </a:r>
            <a:r>
              <a:rPr lang="en-US" sz="2800" dirty="0" smtClean="0"/>
              <a:t>behavior - </a:t>
            </a:r>
            <a:r>
              <a:rPr lang="en-US" sz="2800" dirty="0"/>
              <a:t>showing up on time</a:t>
            </a:r>
          </a:p>
          <a:p>
            <a:pPr marL="0" indent="0">
              <a:buNone/>
            </a:pPr>
            <a:r>
              <a:rPr lang="en-US" sz="2800" dirty="0"/>
              <a:t>M- the number of times he is late can be measured</a:t>
            </a:r>
          </a:p>
          <a:p>
            <a:pPr marL="0" indent="0">
              <a:buNone/>
            </a:pPr>
            <a:r>
              <a:rPr lang="en-US" sz="2800" dirty="0"/>
              <a:t>A- 90% is an achievable goal</a:t>
            </a:r>
          </a:p>
          <a:p>
            <a:pPr marL="0" indent="0">
              <a:buNone/>
            </a:pPr>
            <a:r>
              <a:rPr lang="en-US" sz="2800" dirty="0"/>
              <a:t>R- this behavior is relevant to the overall learning environment</a:t>
            </a:r>
          </a:p>
          <a:p>
            <a:pPr marL="0" indent="0">
              <a:buNone/>
            </a:pPr>
            <a:r>
              <a:rPr lang="en-US" sz="2800" dirty="0"/>
              <a:t>T- this is a 90-day plan</a:t>
            </a:r>
          </a:p>
          <a:p>
            <a:pPr marL="0" indent="0">
              <a:buNone/>
            </a:pPr>
            <a:r>
              <a:rPr lang="en-US" sz="2800" dirty="0"/>
              <a:t>E- Justin has agreed to the plan and to take a time management course</a:t>
            </a:r>
          </a:p>
          <a:p>
            <a:pPr marL="0" indent="0">
              <a:buNone/>
            </a:pPr>
            <a:r>
              <a:rPr lang="en-US" sz="2800" dirty="0"/>
              <a:t>R- the plan will be re-assessed in 45 days</a:t>
            </a:r>
          </a:p>
          <a:p>
            <a:endParaRPr lang="en-US" dirty="0"/>
          </a:p>
        </p:txBody>
      </p:sp>
    </p:spTree>
    <p:extLst>
      <p:ext uri="{BB962C8B-B14F-4D97-AF65-F5344CB8AC3E}">
        <p14:creationId xmlns:p14="http://schemas.microsoft.com/office/powerpoint/2010/main" val="282763595"/>
      </p:ext>
    </p:extLst>
  </p:cSld>
  <p:clrMapOvr>
    <a:masterClrMapping/>
  </p:clrMapOvr>
  <p:transition spd="med"/>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Legal Considerations</a:t>
            </a:r>
          </a:p>
        </p:txBody>
      </p:sp>
      <p:sp>
        <p:nvSpPr>
          <p:cNvPr id="5" name="Text Placeholder 4"/>
          <p:cNvSpPr>
            <a:spLocks noGrp="1"/>
          </p:cNvSpPr>
          <p:nvPr>
            <p:ph type="body" sz="quarter" idx="1"/>
          </p:nvPr>
        </p:nvSpPr>
        <p:spPr/>
        <p:txBody>
          <a:bodyPr/>
          <a:lstStyle/>
          <a:p>
            <a:endParaRPr lang="en-US"/>
          </a:p>
        </p:txBody>
      </p:sp>
    </p:spTree>
    <p:extLst>
      <p:ext uri="{BB962C8B-B14F-4D97-AF65-F5344CB8AC3E}">
        <p14:creationId xmlns:p14="http://schemas.microsoft.com/office/powerpoint/2010/main" val="2234270734"/>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Background</a:t>
            </a:r>
          </a:p>
        </p:txBody>
      </p:sp>
      <p:sp>
        <p:nvSpPr>
          <p:cNvPr id="5" name="Text Placeholder 4"/>
          <p:cNvSpPr>
            <a:spLocks noGrp="1"/>
          </p:cNvSpPr>
          <p:nvPr>
            <p:ph type="body" sz="quarter" idx="1"/>
          </p:nvPr>
        </p:nvSpPr>
        <p:spPr/>
        <p:txBody>
          <a:bodyPr/>
          <a:lstStyle/>
          <a:p>
            <a:endParaRPr lang="en-US"/>
          </a:p>
        </p:txBody>
      </p:sp>
    </p:spTree>
    <p:extLst>
      <p:ext uri="{BB962C8B-B14F-4D97-AF65-F5344CB8AC3E}">
        <p14:creationId xmlns:p14="http://schemas.microsoft.com/office/powerpoint/2010/main" val="2380802081"/>
      </p:ext>
    </p:extLst>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4055" y="200417"/>
            <a:ext cx="9872834" cy="1045602"/>
          </a:xfrm>
        </p:spPr>
        <p:txBody>
          <a:bodyPr/>
          <a:lstStyle/>
          <a:p>
            <a:r>
              <a:rPr lang="en-US" dirty="0"/>
              <a:t>Legal Precedent</a:t>
            </a:r>
          </a:p>
        </p:txBody>
      </p:sp>
      <p:sp>
        <p:nvSpPr>
          <p:cNvPr id="3" name="Text Placeholder 2"/>
          <p:cNvSpPr>
            <a:spLocks noGrp="1"/>
          </p:cNvSpPr>
          <p:nvPr>
            <p:ph type="body" sz="half" idx="1"/>
          </p:nvPr>
        </p:nvSpPr>
        <p:spPr>
          <a:xfrm>
            <a:off x="1081321" y="1416252"/>
            <a:ext cx="11294394" cy="4693799"/>
          </a:xfrm>
        </p:spPr>
        <p:txBody>
          <a:bodyPr/>
          <a:lstStyle/>
          <a:p>
            <a:r>
              <a:rPr lang="en-US" dirty="0"/>
              <a:t>Two medical education cases have reached the supreme court</a:t>
            </a:r>
          </a:p>
          <a:p>
            <a:pPr lvl="1"/>
            <a:r>
              <a:rPr lang="en-US" dirty="0"/>
              <a:t>Institution upheld in both</a:t>
            </a:r>
          </a:p>
          <a:p>
            <a:r>
              <a:rPr lang="en-US" dirty="0"/>
              <a:t>Adherence to due process</a:t>
            </a:r>
          </a:p>
          <a:p>
            <a:pPr lvl="1"/>
            <a:r>
              <a:rPr lang="en-US" dirty="0"/>
              <a:t>Program/Institution must have a well designed due process</a:t>
            </a:r>
          </a:p>
          <a:p>
            <a:pPr lvl="1"/>
            <a:r>
              <a:rPr lang="en-US" dirty="0"/>
              <a:t>Must be followed precisely to stand up to scrutiny</a:t>
            </a:r>
          </a:p>
          <a:p>
            <a:r>
              <a:rPr lang="en-US" dirty="0"/>
              <a:t>Key components of the due process</a:t>
            </a:r>
          </a:p>
          <a:p>
            <a:pPr lvl="1"/>
            <a:r>
              <a:rPr lang="en-US" dirty="0"/>
              <a:t>Notification of deficiencies</a:t>
            </a:r>
          </a:p>
          <a:p>
            <a:pPr lvl="1"/>
            <a:r>
              <a:rPr lang="en-US" dirty="0"/>
              <a:t>Opportunity to remediate deficiencies</a:t>
            </a:r>
          </a:p>
          <a:p>
            <a:r>
              <a:rPr lang="en-US" dirty="0"/>
              <a:t>Decisions </a:t>
            </a:r>
          </a:p>
          <a:p>
            <a:pPr lvl="1"/>
            <a:r>
              <a:rPr lang="en-US" dirty="0"/>
              <a:t>Must be made carefully and deliberately</a:t>
            </a:r>
          </a:p>
          <a:p>
            <a:pPr lvl="1"/>
            <a:r>
              <a:rPr lang="en-US" dirty="0"/>
              <a:t>Must be made using the entire academic record not a single data point</a:t>
            </a:r>
          </a:p>
          <a:p>
            <a:endParaRPr lang="en-US" dirty="0"/>
          </a:p>
        </p:txBody>
      </p:sp>
    </p:spTree>
    <p:extLst>
      <p:ext uri="{BB962C8B-B14F-4D97-AF65-F5344CB8AC3E}">
        <p14:creationId xmlns:p14="http://schemas.microsoft.com/office/powerpoint/2010/main" val="256108376"/>
      </p:ext>
    </p:extLst>
  </p:cSld>
  <p:clrMapOvr>
    <a:masterClrMapping/>
  </p:clrMapOvr>
  <p:transition spd="med"/>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Bibliography</a:t>
            </a:r>
          </a:p>
        </p:txBody>
      </p:sp>
      <p:sp>
        <p:nvSpPr>
          <p:cNvPr id="5" name="Text Placeholder 4"/>
          <p:cNvSpPr>
            <a:spLocks noGrp="1"/>
          </p:cNvSpPr>
          <p:nvPr>
            <p:ph type="body" sz="quarter" idx="1"/>
          </p:nvPr>
        </p:nvSpPr>
        <p:spPr/>
        <p:txBody>
          <a:bodyPr/>
          <a:lstStyle/>
          <a:p>
            <a:endParaRPr lang="en-US"/>
          </a:p>
        </p:txBody>
      </p:sp>
    </p:spTree>
    <p:extLst>
      <p:ext uri="{BB962C8B-B14F-4D97-AF65-F5344CB8AC3E}">
        <p14:creationId xmlns:p14="http://schemas.microsoft.com/office/powerpoint/2010/main" val="3890445933"/>
      </p:ext>
    </p:extLst>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8142" y="348390"/>
            <a:ext cx="9872834" cy="1045602"/>
          </a:xfrm>
        </p:spPr>
        <p:txBody>
          <a:bodyPr/>
          <a:lstStyle/>
          <a:p>
            <a:r>
              <a:rPr lang="en-US" dirty="0"/>
              <a:t>Bibliography</a:t>
            </a:r>
          </a:p>
        </p:txBody>
      </p:sp>
      <p:sp>
        <p:nvSpPr>
          <p:cNvPr id="3" name="Text Placeholder 2"/>
          <p:cNvSpPr>
            <a:spLocks noGrp="1"/>
          </p:cNvSpPr>
          <p:nvPr>
            <p:ph type="body" sz="half" idx="1"/>
          </p:nvPr>
        </p:nvSpPr>
        <p:spPr>
          <a:xfrm>
            <a:off x="1544783" y="1528986"/>
            <a:ext cx="9872833" cy="4693799"/>
          </a:xfrm>
        </p:spPr>
        <p:txBody>
          <a:bodyPr/>
          <a:lstStyle/>
          <a:p>
            <a:r>
              <a:rPr lang="en-US" sz="2400" dirty="0" err="1"/>
              <a:t>Guerrasio</a:t>
            </a:r>
            <a:r>
              <a:rPr lang="en-US" sz="2400" dirty="0"/>
              <a:t> J. Remediation of the Struggling Medical Learner. 2013 Irwin, Pa Association for Hospital Medical Education Press</a:t>
            </a:r>
          </a:p>
          <a:p>
            <a:r>
              <a:rPr lang="en-US" sz="2400" dirty="0" err="1"/>
              <a:t>Guerrasio</a:t>
            </a:r>
            <a:r>
              <a:rPr lang="en-US" sz="2400" dirty="0"/>
              <a:t> J, </a:t>
            </a:r>
            <a:r>
              <a:rPr lang="en-US" sz="2400" dirty="0" err="1"/>
              <a:t>Garrity</a:t>
            </a:r>
            <a:r>
              <a:rPr lang="en-US" sz="2400" dirty="0"/>
              <a:t> MJ, </a:t>
            </a:r>
            <a:r>
              <a:rPr lang="en-US" sz="2400" dirty="0" err="1"/>
              <a:t>Aagaard</a:t>
            </a:r>
            <a:r>
              <a:rPr lang="en-US" sz="2400" dirty="0"/>
              <a:t> EM. Learner deficits and academic outcomes of medical students, residents, fellows, and attending physicians referred to a remediation program, 2006-2012. </a:t>
            </a:r>
            <a:r>
              <a:rPr lang="en-US" sz="2400" dirty="0" err="1"/>
              <a:t>Acad</a:t>
            </a:r>
            <a:r>
              <a:rPr lang="en-US" sz="2400" dirty="0"/>
              <a:t> Med. 2014 Feb;89(2):352-8.</a:t>
            </a:r>
          </a:p>
          <a:p>
            <a:r>
              <a:rPr lang="de-DE" sz="2400" dirty="0"/>
              <a:t>Warburton KM, Goren E, Dine CJ. </a:t>
            </a:r>
            <a:r>
              <a:rPr lang="en-US" sz="2400" dirty="0"/>
              <a:t>Comprehensive Assessment of Struggling Learners Referred to a Graduate Medical Education Remediation Program. J Grad Med Educ. 2017 Dec;9(6):763-767. </a:t>
            </a:r>
          </a:p>
          <a:p>
            <a:r>
              <a:rPr lang="nb-NO" sz="2400" dirty="0"/>
              <a:t>Smith CS, Stevens NG, Servis M. </a:t>
            </a:r>
            <a:r>
              <a:rPr lang="en-US" sz="2400" dirty="0"/>
              <a:t>A general framework for approaching residents in difficulty. Fam Med. 2007 May;39(5):331-6.</a:t>
            </a:r>
          </a:p>
          <a:p>
            <a:r>
              <a:rPr lang="en-US" sz="2400" dirty="0" err="1"/>
              <a:t>Steinert</a:t>
            </a:r>
            <a:r>
              <a:rPr lang="en-US" sz="2400" dirty="0"/>
              <a:t> Y. The "problem" learner: whose problem is it? AMEE Guide No. 76. Med Teach. 2013 Apr;35(4):e1035-45</a:t>
            </a:r>
          </a:p>
          <a:p>
            <a:r>
              <a:rPr lang="en-US" sz="2400" dirty="0"/>
              <a:t>MacLeod L. Making SMART goals smarter. Physician Exec. 2012 Mar-Apr;38(2):68-70, 72. </a:t>
            </a:r>
            <a:endParaRPr lang="en-US" sz="2400" dirty="0" smtClean="0"/>
          </a:p>
          <a:p>
            <a:r>
              <a:rPr lang="en-US" sz="2400" dirty="0"/>
              <a:t>Yao DC, Wright SM. The challenge of problem residents. J Gen Intern Med. 2001 Jul;16(7):486-92.</a:t>
            </a:r>
          </a:p>
          <a:p>
            <a:endParaRPr lang="en-US" sz="2400" dirty="0"/>
          </a:p>
          <a:p>
            <a:pPr marL="0" indent="0">
              <a:buNone/>
            </a:pPr>
            <a:endParaRPr lang="en-US" dirty="0"/>
          </a:p>
        </p:txBody>
      </p:sp>
    </p:spTree>
    <p:extLst>
      <p:ext uri="{BB962C8B-B14F-4D97-AF65-F5344CB8AC3E}">
        <p14:creationId xmlns:p14="http://schemas.microsoft.com/office/powerpoint/2010/main" val="4198625211"/>
      </p:ext>
    </p:extLst>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4783" y="383176"/>
            <a:ext cx="9872834" cy="1045602"/>
          </a:xfrm>
        </p:spPr>
        <p:txBody>
          <a:bodyPr/>
          <a:lstStyle/>
          <a:p>
            <a:r>
              <a:rPr lang="en-US" dirty="0"/>
              <a:t>Bibliography</a:t>
            </a:r>
          </a:p>
        </p:txBody>
      </p:sp>
      <p:sp>
        <p:nvSpPr>
          <p:cNvPr id="3" name="Text Placeholder 2"/>
          <p:cNvSpPr>
            <a:spLocks noGrp="1"/>
          </p:cNvSpPr>
          <p:nvPr>
            <p:ph type="body" sz="half" idx="1"/>
          </p:nvPr>
        </p:nvSpPr>
        <p:spPr>
          <a:xfrm>
            <a:off x="1106372" y="1528986"/>
            <a:ext cx="11119031" cy="4693799"/>
          </a:xfrm>
        </p:spPr>
        <p:txBody>
          <a:bodyPr/>
          <a:lstStyle/>
          <a:p>
            <a:r>
              <a:rPr lang="en-US" sz="2400" dirty="0" smtClean="0"/>
              <a:t>Reamy BV, Harman JH. Residents in trouble: an in-depth assessment of the 25-year experience of a single family medicine residency. Fam Med. 2006 Apr;38(4):252-7.</a:t>
            </a:r>
          </a:p>
          <a:p>
            <a:r>
              <a:rPr lang="en-US" sz="2400" dirty="0" err="1" smtClean="0"/>
              <a:t>Roback</a:t>
            </a:r>
            <a:r>
              <a:rPr lang="en-US" sz="2400" dirty="0" smtClean="0"/>
              <a:t> HB, Crowder MK. Psychiatric resident dismissal: a national survey of training programs. Am J Psychiatry. 1989 Jan;146(1):96-8.</a:t>
            </a:r>
          </a:p>
          <a:p>
            <a:r>
              <a:rPr lang="en-US" sz="2400" dirty="0" smtClean="0"/>
              <a:t>Yao DC, Wright SM. National survey of internal medicine residency program directors regarding problem residents. JAMA. 2000 Sep 6;284(9):1099-104.</a:t>
            </a:r>
          </a:p>
          <a:p>
            <a:r>
              <a:rPr lang="fr-FR" sz="2400" dirty="0" smtClean="0"/>
              <a:t>Boileau E, St-</a:t>
            </a:r>
            <a:r>
              <a:rPr lang="fr-FR" sz="2400" dirty="0" err="1" smtClean="0"/>
              <a:t>Onge</a:t>
            </a:r>
            <a:r>
              <a:rPr lang="fr-FR" sz="2400" dirty="0" smtClean="0"/>
              <a:t> C, </a:t>
            </a:r>
            <a:r>
              <a:rPr lang="fr-FR" sz="2400" dirty="0" err="1" smtClean="0"/>
              <a:t>Audétat</a:t>
            </a:r>
            <a:r>
              <a:rPr lang="fr-FR" sz="2400" dirty="0" smtClean="0"/>
              <a:t> MC. </a:t>
            </a:r>
            <a:r>
              <a:rPr lang="en-US" sz="2400" dirty="0" smtClean="0"/>
              <a:t>Is there a way for clinical teachers to assist struggling learners? A synthetic review of the literature. </a:t>
            </a:r>
            <a:r>
              <a:rPr lang="en-US" sz="2400" dirty="0" err="1" smtClean="0"/>
              <a:t>Adv</a:t>
            </a:r>
            <a:r>
              <a:rPr lang="en-US" sz="2400" dirty="0" smtClean="0"/>
              <a:t> Med </a:t>
            </a:r>
            <a:r>
              <a:rPr lang="en-US" sz="2400" dirty="0" err="1" smtClean="0"/>
              <a:t>Educ</a:t>
            </a:r>
            <a:r>
              <a:rPr lang="en-US" sz="2400" dirty="0" smtClean="0"/>
              <a:t> </a:t>
            </a:r>
            <a:r>
              <a:rPr lang="en-US" sz="2400" dirty="0" err="1" smtClean="0"/>
              <a:t>Pract</a:t>
            </a:r>
            <a:r>
              <a:rPr lang="en-US" sz="2400" dirty="0" smtClean="0"/>
              <a:t>. 2017 Jan 18;8:89-97.</a:t>
            </a:r>
          </a:p>
          <a:p>
            <a:r>
              <a:rPr lang="en-US" sz="2400" dirty="0" err="1" smtClean="0"/>
              <a:t>Langlois</a:t>
            </a:r>
            <a:r>
              <a:rPr lang="en-US" sz="2400" dirty="0" smtClean="0"/>
              <a:t> JP, Thach S. Managing the difficult learning situation. </a:t>
            </a:r>
            <a:r>
              <a:rPr lang="en-US" sz="2400" i="1" dirty="0" smtClean="0"/>
              <a:t>Fam Med</a:t>
            </a:r>
            <a:r>
              <a:rPr lang="en-US" sz="2400" dirty="0" smtClean="0"/>
              <a:t>. 2000;32(5):307–309.</a:t>
            </a:r>
          </a:p>
          <a:p>
            <a:r>
              <a:rPr lang="en-US" sz="2400" dirty="0" smtClean="0"/>
              <a:t>Christensen MK, O'Neill L, Hansen DH, </a:t>
            </a:r>
            <a:r>
              <a:rPr lang="en-US" sz="2400" dirty="0" err="1" smtClean="0"/>
              <a:t>Norberg</a:t>
            </a:r>
            <a:r>
              <a:rPr lang="en-US" sz="2400" dirty="0" smtClean="0"/>
              <a:t> K, Mortensen LS, Charles P. Residents in difficulty: a mixed methods study on the prevalence, characteristics, and sociocultural challenges from the perspective of residency program directors. BMC Med Educ. 2016 Feb 22;16:69.</a:t>
            </a:r>
          </a:p>
          <a:p>
            <a:endParaRPr lang="en-US" dirty="0"/>
          </a:p>
        </p:txBody>
      </p:sp>
    </p:spTree>
    <p:extLst>
      <p:ext uri="{BB962C8B-B14F-4D97-AF65-F5344CB8AC3E}">
        <p14:creationId xmlns:p14="http://schemas.microsoft.com/office/powerpoint/2010/main" val="4194196308"/>
      </p:ext>
    </p:extLst>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Text Placeholder 2"/>
          <p:cNvSpPr>
            <a:spLocks noGrp="1"/>
          </p:cNvSpPr>
          <p:nvPr>
            <p:ph type="body" sz="half" idx="1"/>
          </p:nvPr>
        </p:nvSpPr>
        <p:spPr>
          <a:xfrm>
            <a:off x="1544783" y="1954871"/>
            <a:ext cx="10906088" cy="4693799"/>
          </a:xfrm>
        </p:spPr>
        <p:txBody>
          <a:bodyPr/>
          <a:lstStyle/>
          <a:p>
            <a:pPr marL="0" indent="0">
              <a:buNone/>
            </a:pPr>
            <a:r>
              <a:rPr lang="en-US" dirty="0"/>
              <a:t>Upon completion of this session, participants should be able to:</a:t>
            </a:r>
          </a:p>
          <a:p>
            <a:endParaRPr lang="en-US" dirty="0"/>
          </a:p>
          <a:p>
            <a:r>
              <a:rPr lang="en-US" dirty="0"/>
              <a:t>List tools that can be used to identify learners in difficulty</a:t>
            </a:r>
          </a:p>
          <a:p>
            <a:r>
              <a:rPr lang="en-US" dirty="0"/>
              <a:t>Describe one taxonomy for diagnosing a learners in difficulty</a:t>
            </a:r>
          </a:p>
          <a:p>
            <a:r>
              <a:rPr lang="en-US" dirty="0"/>
              <a:t>Create a high-quality remediation objective</a:t>
            </a:r>
          </a:p>
          <a:p>
            <a:r>
              <a:rPr lang="en-US" dirty="0"/>
              <a:t>Describe the legal precedents regarding adverse actions</a:t>
            </a:r>
          </a:p>
          <a:p>
            <a:endParaRPr lang="en-US" dirty="0"/>
          </a:p>
        </p:txBody>
      </p:sp>
    </p:spTree>
    <p:extLst>
      <p:ext uri="{BB962C8B-B14F-4D97-AF65-F5344CB8AC3E}">
        <p14:creationId xmlns:p14="http://schemas.microsoft.com/office/powerpoint/2010/main" val="2933283364"/>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4470" y="360915"/>
            <a:ext cx="9872834" cy="1045602"/>
          </a:xfrm>
        </p:spPr>
        <p:txBody>
          <a:bodyPr/>
          <a:lstStyle/>
          <a:p>
            <a:r>
              <a:rPr lang="en-US" dirty="0"/>
              <a:t>Incidence and prevalence </a:t>
            </a:r>
          </a:p>
        </p:txBody>
      </p:sp>
      <p:sp>
        <p:nvSpPr>
          <p:cNvPr id="3" name="Text Placeholder 2"/>
          <p:cNvSpPr>
            <a:spLocks noGrp="1"/>
          </p:cNvSpPr>
          <p:nvPr>
            <p:ph type="body" sz="half" idx="1"/>
          </p:nvPr>
        </p:nvSpPr>
        <p:spPr>
          <a:xfrm>
            <a:off x="1002083" y="1895032"/>
            <a:ext cx="12766805" cy="4693799"/>
          </a:xfrm>
        </p:spPr>
        <p:txBody>
          <a:bodyPr/>
          <a:lstStyle/>
          <a:p>
            <a:r>
              <a:rPr lang="en-US" dirty="0" err="1"/>
              <a:t>Roback</a:t>
            </a:r>
            <a:r>
              <a:rPr lang="en-US" dirty="0"/>
              <a:t> and Crowder 1989 (PD survey</a:t>
            </a:r>
            <a:r>
              <a:rPr lang="en-US" dirty="0" smtClean="0"/>
              <a:t>)</a:t>
            </a:r>
            <a:endParaRPr lang="en-US" dirty="0"/>
          </a:p>
          <a:p>
            <a:pPr lvl="1"/>
            <a:r>
              <a:rPr lang="en-US" dirty="0"/>
              <a:t>5.8% over the course of a 4-year psychiatry residency </a:t>
            </a:r>
            <a:endParaRPr lang="en-US" dirty="0" smtClean="0"/>
          </a:p>
          <a:p>
            <a:r>
              <a:rPr lang="en-US" dirty="0" smtClean="0"/>
              <a:t>ABIM </a:t>
            </a:r>
            <a:r>
              <a:rPr lang="en-US" dirty="0"/>
              <a:t>1992</a:t>
            </a:r>
          </a:p>
          <a:p>
            <a:pPr lvl="1"/>
            <a:r>
              <a:rPr lang="en-US" dirty="0"/>
              <a:t>8-15% based on program site visits</a:t>
            </a:r>
          </a:p>
          <a:p>
            <a:r>
              <a:rPr lang="en-US" dirty="0"/>
              <a:t>Yao and Wright 2000 (PD survey</a:t>
            </a:r>
            <a:r>
              <a:rPr lang="en-US" dirty="0" smtClean="0"/>
              <a:t>)</a:t>
            </a:r>
            <a:endParaRPr lang="en-US" dirty="0"/>
          </a:p>
          <a:p>
            <a:pPr lvl="1"/>
            <a:r>
              <a:rPr lang="en-US" dirty="0"/>
              <a:t>6.9% point prevalence in internal medicine residencies </a:t>
            </a:r>
            <a:endParaRPr lang="en-US" dirty="0" smtClean="0"/>
          </a:p>
          <a:p>
            <a:r>
              <a:rPr lang="en-US" dirty="0" err="1" smtClean="0"/>
              <a:t>Reamy</a:t>
            </a:r>
            <a:r>
              <a:rPr lang="en-US" dirty="0" smtClean="0"/>
              <a:t> </a:t>
            </a:r>
            <a:r>
              <a:rPr lang="en-US" dirty="0"/>
              <a:t>and Harmon </a:t>
            </a:r>
            <a:r>
              <a:rPr lang="en-US" dirty="0" smtClean="0"/>
              <a:t>2006 (</a:t>
            </a:r>
            <a:r>
              <a:rPr lang="en-US" dirty="0"/>
              <a:t>file review</a:t>
            </a:r>
            <a:r>
              <a:rPr lang="en-US" dirty="0" smtClean="0"/>
              <a:t>)</a:t>
            </a:r>
            <a:endParaRPr lang="en-US" dirty="0"/>
          </a:p>
          <a:p>
            <a:pPr lvl="1"/>
            <a:r>
              <a:rPr lang="en-US" dirty="0"/>
              <a:t>9.1% over the course of a 3-year family medicine residency </a:t>
            </a:r>
            <a:endParaRPr lang="en-US" dirty="0" smtClean="0"/>
          </a:p>
          <a:p>
            <a:r>
              <a:rPr lang="en-US" dirty="0" smtClean="0"/>
              <a:t>Christensen </a:t>
            </a:r>
            <a:r>
              <a:rPr lang="en-US" dirty="0"/>
              <a:t>et al. 2016(mixed methods</a:t>
            </a:r>
            <a:r>
              <a:rPr lang="en-US" dirty="0" smtClean="0"/>
              <a:t>)</a:t>
            </a:r>
            <a:endParaRPr lang="en-US" dirty="0"/>
          </a:p>
          <a:p>
            <a:pPr lvl="1"/>
            <a:r>
              <a:rPr lang="en-US" dirty="0"/>
              <a:t>6.8% point prevalence in Danish residents of all </a:t>
            </a:r>
            <a:r>
              <a:rPr lang="en-US" dirty="0" smtClean="0"/>
              <a:t>specialties</a:t>
            </a:r>
            <a:endParaRPr lang="en-US" dirty="0"/>
          </a:p>
        </p:txBody>
      </p:sp>
      <p:pic>
        <p:nvPicPr>
          <p:cNvPr id="4" name="Recorded Sound">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6197600" y="4572000"/>
            <a:ext cx="609600" cy="609600"/>
          </a:xfrm>
          <a:prstGeom prst="rect">
            <a:avLst/>
          </a:prstGeom>
        </p:spPr>
      </p:pic>
    </p:spTree>
    <p:extLst>
      <p:ext uri="{BB962C8B-B14F-4D97-AF65-F5344CB8AC3E}">
        <p14:creationId xmlns:p14="http://schemas.microsoft.com/office/powerpoint/2010/main" val="1862837935"/>
      </p:ext>
    </p:extLst>
  </p:cSld>
  <p:clrMapOvr>
    <a:masterClrMapping/>
  </p:clrMapOvr>
  <p:transition spd="med"/>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2240" fill="hold"/>
                                        <p:tgtEl>
                                          <p:spTgt spid="4"/>
                                        </p:tgtEl>
                                      </p:cBhvr>
                                    </p:cmd>
                                  </p:childTnLst>
                                </p:cTn>
                              </p:par>
                            </p:childTnLst>
                          </p:cTn>
                        </p:par>
                      </p:childTnLst>
                    </p:cTn>
                  </p:par>
                </p:childTnLst>
              </p:cTn>
              <p:nextCondLst>
                <p:cond evt="onClick" delay="0">
                  <p:tgtEl>
                    <p:spTgt spid="4"/>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Reamy and Harman</a:t>
            </a:r>
          </a:p>
        </p:txBody>
      </p:sp>
      <p:sp>
        <p:nvSpPr>
          <p:cNvPr id="3" name="Text Placeholder 2"/>
          <p:cNvSpPr>
            <a:spLocks noGrp="1"/>
          </p:cNvSpPr>
          <p:nvPr>
            <p:ph type="body" sz="half" idx="1"/>
          </p:nvPr>
        </p:nvSpPr>
        <p:spPr>
          <a:xfrm>
            <a:off x="1544783" y="1792033"/>
            <a:ext cx="9872833" cy="4693799"/>
          </a:xfrm>
        </p:spPr>
        <p:txBody>
          <a:bodyPr/>
          <a:lstStyle/>
          <a:p>
            <a:r>
              <a:rPr lang="en-US" dirty="0"/>
              <a:t>David Grant Medical Center, Travis AFB</a:t>
            </a:r>
          </a:p>
          <a:p>
            <a:r>
              <a:rPr lang="en-US" dirty="0"/>
              <a:t>25 years, 226 entering residents</a:t>
            </a:r>
          </a:p>
          <a:p>
            <a:r>
              <a:rPr lang="en-US" dirty="0"/>
              <a:t>9.1% of residents identified as residents in difficulty</a:t>
            </a:r>
          </a:p>
          <a:p>
            <a:pPr lvl="1"/>
            <a:r>
              <a:rPr lang="en-US" dirty="0"/>
              <a:t>90% of these graduated</a:t>
            </a:r>
          </a:p>
          <a:p>
            <a:pPr lvl="1"/>
            <a:r>
              <a:rPr lang="en-US" dirty="0"/>
              <a:t>43% identified during PGY-1 year; 91% by the end of PGY-2 year</a:t>
            </a:r>
          </a:p>
          <a:p>
            <a:r>
              <a:rPr lang="en-US" dirty="0"/>
              <a:t>Top difficulties</a:t>
            </a:r>
          </a:p>
          <a:p>
            <a:pPr lvl="1"/>
            <a:r>
              <a:rPr lang="en-US" dirty="0"/>
              <a:t>Poor fund of knowledge</a:t>
            </a:r>
          </a:p>
          <a:p>
            <a:pPr lvl="1"/>
            <a:r>
              <a:rPr lang="en-US" dirty="0"/>
              <a:t>Attitudinal problems</a:t>
            </a:r>
          </a:p>
          <a:p>
            <a:pPr lvl="1"/>
            <a:r>
              <a:rPr lang="en-US" dirty="0"/>
              <a:t>Interpersonal conflict</a:t>
            </a:r>
          </a:p>
          <a:p>
            <a:pPr lvl="1"/>
            <a:r>
              <a:rPr lang="en-US" dirty="0"/>
              <a:t>Psychiatric illness</a:t>
            </a:r>
          </a:p>
          <a:p>
            <a:pPr lvl="1"/>
            <a:r>
              <a:rPr lang="en-US" dirty="0"/>
              <a:t>Substance abuse</a:t>
            </a:r>
          </a:p>
          <a:p>
            <a:endParaRPr lang="en-US" dirty="0"/>
          </a:p>
        </p:txBody>
      </p:sp>
      <p:sp>
        <p:nvSpPr>
          <p:cNvPr id="4" name="TextBox 3"/>
          <p:cNvSpPr txBox="1"/>
          <p:nvPr/>
        </p:nvSpPr>
        <p:spPr>
          <a:xfrm>
            <a:off x="5749447" y="8977772"/>
            <a:ext cx="7255353" cy="584775"/>
          </a:xfrm>
          <a:prstGeom prst="rect">
            <a:avLst/>
          </a:prstGeom>
          <a:noFill/>
        </p:spPr>
        <p:txBody>
          <a:bodyPr wrap="square" rtlCol="0">
            <a:spAutoFit/>
          </a:bodyPr>
          <a:lstStyle/>
          <a:p>
            <a:r>
              <a:rPr lang="en-US" sz="1600" dirty="0">
                <a:solidFill>
                  <a:srgbClr val="FFFFFF"/>
                </a:solidFill>
              </a:rPr>
              <a:t>Reamy BV, Harman JH. Residents in trouble: an in-depth assessment of the 25-year experience of a single family medicine residency. Fam Med. 2006 Apr;38(4):252-7.</a:t>
            </a:r>
          </a:p>
        </p:txBody>
      </p:sp>
    </p:spTree>
    <p:extLst>
      <p:ext uri="{BB962C8B-B14F-4D97-AF65-F5344CB8AC3E}">
        <p14:creationId xmlns:p14="http://schemas.microsoft.com/office/powerpoint/2010/main" val="1964499004"/>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Identifying </a:t>
            </a:r>
            <a:r>
              <a:rPr lang="en-US" dirty="0" smtClean="0"/>
              <a:t>Residents</a:t>
            </a:r>
            <a:r>
              <a:rPr lang="en-US" dirty="0"/>
              <a:t/>
            </a:r>
            <a:br>
              <a:rPr lang="en-US" dirty="0"/>
            </a:br>
            <a:r>
              <a:rPr lang="en-US" dirty="0"/>
              <a:t>in Difficulty</a:t>
            </a:r>
          </a:p>
        </p:txBody>
      </p:sp>
      <p:sp>
        <p:nvSpPr>
          <p:cNvPr id="5" name="Text Placeholder 4"/>
          <p:cNvSpPr>
            <a:spLocks noGrp="1"/>
          </p:cNvSpPr>
          <p:nvPr>
            <p:ph type="body" sz="quarter" idx="1"/>
          </p:nvPr>
        </p:nvSpPr>
        <p:spPr/>
        <p:txBody>
          <a:bodyPr/>
          <a:lstStyle/>
          <a:p>
            <a:endParaRPr lang="en-US"/>
          </a:p>
        </p:txBody>
      </p:sp>
    </p:spTree>
    <p:extLst>
      <p:ext uri="{BB962C8B-B14F-4D97-AF65-F5344CB8AC3E}">
        <p14:creationId xmlns:p14="http://schemas.microsoft.com/office/powerpoint/2010/main" val="1645551933"/>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SOAP Framework</a:t>
            </a:r>
          </a:p>
        </p:txBody>
      </p:sp>
      <p:sp>
        <p:nvSpPr>
          <p:cNvPr id="3" name="Text Placeholder 2"/>
          <p:cNvSpPr>
            <a:spLocks noGrp="1"/>
          </p:cNvSpPr>
          <p:nvPr>
            <p:ph type="body" sz="half" idx="1"/>
          </p:nvPr>
        </p:nvSpPr>
        <p:spPr/>
        <p:txBody>
          <a:bodyPr/>
          <a:lstStyle/>
          <a:p>
            <a:r>
              <a:rPr lang="en-US" dirty="0"/>
              <a:t>Many different theoretic frameworks and many taxonomies exist</a:t>
            </a:r>
          </a:p>
          <a:p>
            <a:r>
              <a:rPr lang="en-US" dirty="0"/>
              <a:t>A common approach that uses a clinical analogy:</a:t>
            </a:r>
          </a:p>
          <a:p>
            <a:pPr lvl="1"/>
            <a:r>
              <a:rPr lang="en-US" dirty="0"/>
              <a:t>S - subjective opinion (what do faculty say, what was first noticed)</a:t>
            </a:r>
          </a:p>
          <a:p>
            <a:pPr lvl="1"/>
            <a:r>
              <a:rPr lang="en-US" dirty="0"/>
              <a:t>O - objective data (what specific issues can be documented)</a:t>
            </a:r>
          </a:p>
          <a:p>
            <a:pPr lvl="1"/>
            <a:r>
              <a:rPr lang="en-US" dirty="0"/>
              <a:t>A - assessment (define the problem)</a:t>
            </a:r>
          </a:p>
          <a:p>
            <a:pPr lvl="1"/>
            <a:r>
              <a:rPr lang="en-US" dirty="0"/>
              <a:t>P - plan (remediation, follow-up)</a:t>
            </a:r>
          </a:p>
          <a:p>
            <a:endParaRPr lang="en-US" dirty="0"/>
          </a:p>
        </p:txBody>
      </p:sp>
      <p:sp>
        <p:nvSpPr>
          <p:cNvPr id="4" name="TextBox 3"/>
          <p:cNvSpPr txBox="1"/>
          <p:nvPr/>
        </p:nvSpPr>
        <p:spPr>
          <a:xfrm>
            <a:off x="8013700" y="8945215"/>
            <a:ext cx="4991100" cy="584775"/>
          </a:xfrm>
          <a:prstGeom prst="rect">
            <a:avLst/>
          </a:prstGeom>
          <a:noFill/>
        </p:spPr>
        <p:txBody>
          <a:bodyPr wrap="square" rtlCol="0">
            <a:spAutoFit/>
          </a:bodyPr>
          <a:lstStyle/>
          <a:p>
            <a:r>
              <a:rPr lang="en-US" sz="1600" dirty="0">
                <a:solidFill>
                  <a:srgbClr val="FFFFFF"/>
                </a:solidFill>
              </a:rPr>
              <a:t>Langlois JP, Thach S. Managing the difficult learning situation. </a:t>
            </a:r>
            <a:r>
              <a:rPr lang="en-US" sz="1600" i="1" dirty="0" smtClean="0">
                <a:solidFill>
                  <a:srgbClr val="FFFFFF"/>
                </a:solidFill>
              </a:rPr>
              <a:t>Fam Med</a:t>
            </a:r>
            <a:r>
              <a:rPr lang="en-US" sz="1600" dirty="0">
                <a:solidFill>
                  <a:srgbClr val="FFFFFF"/>
                </a:solidFill>
              </a:rPr>
              <a:t>. 2000;32(5):307–309.</a:t>
            </a:r>
          </a:p>
        </p:txBody>
      </p:sp>
    </p:spTree>
    <p:extLst>
      <p:ext uri="{BB962C8B-B14F-4D97-AF65-F5344CB8AC3E}">
        <p14:creationId xmlns:p14="http://schemas.microsoft.com/office/powerpoint/2010/main" val="3201901687"/>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Identification</a:t>
            </a:r>
          </a:p>
        </p:txBody>
      </p:sp>
      <p:sp>
        <p:nvSpPr>
          <p:cNvPr id="3" name="Text Placeholder 2"/>
          <p:cNvSpPr>
            <a:spLocks noGrp="1"/>
          </p:cNvSpPr>
          <p:nvPr>
            <p:ph type="body" sz="half" idx="1"/>
          </p:nvPr>
        </p:nvSpPr>
        <p:spPr>
          <a:xfrm>
            <a:off x="1544783" y="1954871"/>
            <a:ext cx="10981244" cy="4693799"/>
          </a:xfrm>
        </p:spPr>
        <p:txBody>
          <a:bodyPr/>
          <a:lstStyle/>
          <a:p>
            <a:r>
              <a:rPr lang="en-US" dirty="0"/>
              <a:t>There are many potential sources of identification</a:t>
            </a:r>
          </a:p>
          <a:p>
            <a:pPr lvl="1"/>
            <a:r>
              <a:rPr lang="en-US" dirty="0"/>
              <a:t>Early indicators</a:t>
            </a:r>
          </a:p>
          <a:p>
            <a:pPr lvl="1"/>
            <a:r>
              <a:rPr lang="en-US" dirty="0"/>
              <a:t>Ongoing and recurrent evaluations</a:t>
            </a:r>
          </a:p>
          <a:p>
            <a:pPr lvl="1"/>
            <a:r>
              <a:rPr lang="en-US" dirty="0"/>
              <a:t>Periodic events</a:t>
            </a:r>
          </a:p>
          <a:p>
            <a:r>
              <a:rPr lang="en-US" dirty="0"/>
              <a:t>Early identification makes successful remediation more likely</a:t>
            </a:r>
          </a:p>
          <a:p>
            <a:r>
              <a:rPr lang="en-US" dirty="0"/>
              <a:t>Ensure that user friendly reporting methods are available</a:t>
            </a:r>
          </a:p>
          <a:p>
            <a:r>
              <a:rPr lang="en-US" dirty="0"/>
              <a:t>Have a low threshold to trigger additional evaluation</a:t>
            </a:r>
          </a:p>
          <a:p>
            <a:endParaRPr lang="en-US" dirty="0"/>
          </a:p>
        </p:txBody>
      </p:sp>
      <p:sp>
        <p:nvSpPr>
          <p:cNvPr id="4" name="TextBox 3"/>
          <p:cNvSpPr txBox="1"/>
          <p:nvPr/>
        </p:nvSpPr>
        <p:spPr>
          <a:xfrm>
            <a:off x="8267178" y="8970267"/>
            <a:ext cx="4737622" cy="584775"/>
          </a:xfrm>
          <a:prstGeom prst="rect">
            <a:avLst/>
          </a:prstGeom>
          <a:noFill/>
        </p:spPr>
        <p:txBody>
          <a:bodyPr wrap="square" rtlCol="0">
            <a:spAutoFit/>
          </a:bodyPr>
          <a:lstStyle/>
          <a:p>
            <a:r>
              <a:rPr lang="en-US" sz="1600" dirty="0">
                <a:solidFill>
                  <a:srgbClr val="FFFFFF"/>
                </a:solidFill>
              </a:rPr>
              <a:t>Yao DC, Wright SM. The challenge of problem residents. J Gen Intern Med. 2001 Jul;16(7):486-92.</a:t>
            </a:r>
          </a:p>
        </p:txBody>
      </p:sp>
    </p:spTree>
    <p:extLst>
      <p:ext uri="{BB962C8B-B14F-4D97-AF65-F5344CB8AC3E}">
        <p14:creationId xmlns:p14="http://schemas.microsoft.com/office/powerpoint/2010/main" val="2297398677"/>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 Black ">
  <a:themeElements>
    <a:clrScheme name=" Black ">
      <a:dk1>
        <a:srgbClr val="000000"/>
      </a:dk1>
      <a:lt1>
        <a:srgbClr val="000000"/>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 Black ">
      <a:majorFont>
        <a:latin typeface="Calibri"/>
        <a:ea typeface="Calibri"/>
        <a:cs typeface="Calibri"/>
      </a:majorFont>
      <a:minorFont>
        <a:latin typeface="Helvetica"/>
        <a:ea typeface="Helvetica"/>
        <a:cs typeface="Helvetica"/>
      </a:minorFont>
    </a:fontScheme>
    <a:fmtScheme name=" Black ">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25400" dir="5400000" rotWithShape="0">
              <a:srgbClr val="000000">
                <a:alpha val="35000"/>
              </a:srgbClr>
            </a:outerShdw>
          </a:effectLst>
        </a:effectStyle>
        <a:effectStyle>
          <a:effectLst>
            <a:outerShdw blurRad="25400" dir="5400000" rotWithShape="0">
              <a:srgbClr val="000000">
                <a:alpha val="35000"/>
              </a:srgbClr>
            </a:outerShdw>
          </a:effectLst>
        </a:effectStyle>
        <a:effectStyle>
          <a:effectLst>
            <a:outerShdw blurRad="254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round/>
        </a:ln>
        <a:effectLst>
          <a:outerShdw blurRad="25400" dir="5400000" rotWithShape="0">
            <a:srgbClr val="000000">
              <a:alpha val="35000"/>
            </a:srgbClr>
          </a:outerShdw>
        </a:effectLst>
        <a:sp3d/>
      </a:spPr>
      <a:bodyPr rot="0" spcFirstLastPara="1" vertOverflow="overflow" horzOverflow="overflow" vert="horz" wrap="square" lIns="36575" tIns="36575" rIns="36575" bIns="36575" numCol="1" spcCol="38100" rtlCol="0" anchor="ctr">
        <a:spAutoFit/>
      </a:bodyPr>
      <a:lstStyle>
        <a:defPPr marL="0" marR="0" indent="0" algn="l" defTabSz="130048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round/>
        </a:ln>
        <a:effectLst>
          <a:outerShdw blurRad="254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36575" tIns="36575" rIns="36575" bIns="36575" numCol="1" spcCol="38100" rtlCol="0" anchor="t">
        <a:spAutoFit/>
      </a:bodyPr>
      <a:lstStyle>
        <a:defPPr marL="0" marR="0" indent="0" algn="l" defTabSz="130048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 Black ">
  <a:themeElements>
    <a:clrScheme name=" Black ">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 Black ">
      <a:majorFont>
        <a:latin typeface="Calibri"/>
        <a:ea typeface="Calibri"/>
        <a:cs typeface="Calibri"/>
      </a:majorFont>
      <a:minorFont>
        <a:latin typeface="Helvetica"/>
        <a:ea typeface="Helvetica"/>
        <a:cs typeface="Helvetica"/>
      </a:minorFont>
    </a:fontScheme>
    <a:fmtScheme name=" Black ">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25400" dir="5400000" rotWithShape="0">
              <a:srgbClr val="000000">
                <a:alpha val="35000"/>
              </a:srgbClr>
            </a:outerShdw>
          </a:effectLst>
        </a:effectStyle>
        <a:effectStyle>
          <a:effectLst>
            <a:outerShdw blurRad="25400" dir="5400000" rotWithShape="0">
              <a:srgbClr val="000000">
                <a:alpha val="35000"/>
              </a:srgbClr>
            </a:outerShdw>
          </a:effectLst>
        </a:effectStyle>
        <a:effectStyle>
          <a:effectLst>
            <a:outerShdw blurRad="254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round/>
        </a:ln>
        <a:effectLst>
          <a:outerShdw blurRad="25400" dir="5400000" rotWithShape="0">
            <a:srgbClr val="000000">
              <a:alpha val="35000"/>
            </a:srgbClr>
          </a:outerShdw>
        </a:effectLst>
        <a:sp3d/>
      </a:spPr>
      <a:bodyPr rot="0" spcFirstLastPara="1" vertOverflow="overflow" horzOverflow="overflow" vert="horz" wrap="square" lIns="36575" tIns="36575" rIns="36575" bIns="36575" numCol="1" spcCol="38100" rtlCol="0" anchor="ctr">
        <a:spAutoFit/>
      </a:bodyPr>
      <a:lstStyle>
        <a:defPPr marL="0" marR="0" indent="0" algn="l" defTabSz="130048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round/>
        </a:ln>
        <a:effectLst>
          <a:outerShdw blurRad="254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36575" tIns="36575" rIns="36575" bIns="36575" numCol="1" spcCol="38100" rtlCol="0" anchor="t">
        <a:spAutoFit/>
      </a:bodyPr>
      <a:lstStyle>
        <a:defPPr marL="0" marR="0" indent="0" algn="l" defTabSz="130048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896</TotalTime>
  <Words>2306</Words>
  <Application>Microsoft Office PowerPoint</Application>
  <PresentationFormat>Custom</PresentationFormat>
  <Paragraphs>308</Paragraphs>
  <Slides>44</Slides>
  <Notes>0</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44</vt:i4>
      </vt:variant>
    </vt:vector>
  </HeadingPairs>
  <TitlesOfParts>
    <vt:vector size="48" baseType="lpstr">
      <vt:lpstr>Arial</vt:lpstr>
      <vt:lpstr>Calibri</vt:lpstr>
      <vt:lpstr>Times New Roman</vt:lpstr>
      <vt:lpstr> Black </vt:lpstr>
      <vt:lpstr>The Resident in Difficulty</vt:lpstr>
      <vt:lpstr>Learning Objectives</vt:lpstr>
      <vt:lpstr>Agenda</vt:lpstr>
      <vt:lpstr>Background</vt:lpstr>
      <vt:lpstr>Incidence and prevalence </vt:lpstr>
      <vt:lpstr>Reamy and Harman</vt:lpstr>
      <vt:lpstr>Identifying Residents in Difficulty</vt:lpstr>
      <vt:lpstr>SOAP Framework</vt:lpstr>
      <vt:lpstr>Identification</vt:lpstr>
      <vt:lpstr>Early Indicators</vt:lpstr>
      <vt:lpstr>Ongoing and Recurrent Evaluations</vt:lpstr>
      <vt:lpstr>Periodic Events</vt:lpstr>
      <vt:lpstr>Clinical Competence Committee (CCC)</vt:lpstr>
      <vt:lpstr>Assessment Tools</vt:lpstr>
      <vt:lpstr>Further Assessment</vt:lpstr>
      <vt:lpstr>Matched to Competencies</vt:lpstr>
      <vt:lpstr>Matched to Competencies</vt:lpstr>
      <vt:lpstr>Matched to Competencies</vt:lpstr>
      <vt:lpstr>Resident Input</vt:lpstr>
      <vt:lpstr>Defining the Problem</vt:lpstr>
      <vt:lpstr>Two Levels of Identification</vt:lpstr>
      <vt:lpstr>What is the learner having difficulty with?</vt:lpstr>
      <vt:lpstr>Why is the learner having the difficulty?</vt:lpstr>
      <vt:lpstr>Underlying Cause?</vt:lpstr>
      <vt:lpstr>One Alternative Taxonomy</vt:lpstr>
      <vt:lpstr>It’s Not Just the Resident</vt:lpstr>
      <vt:lpstr>Developing a Plan</vt:lpstr>
      <vt:lpstr>Keys to successful remediation</vt:lpstr>
      <vt:lpstr>Developing a Plan</vt:lpstr>
      <vt:lpstr>SMARTER Objectives</vt:lpstr>
      <vt:lpstr>Successful Remediation</vt:lpstr>
      <vt:lpstr>Remediation Outcomes</vt:lpstr>
      <vt:lpstr>Case Presentation</vt:lpstr>
      <vt:lpstr>The Subjective Opinion is Formed</vt:lpstr>
      <vt:lpstr>Other Objective Evidence is Sought</vt:lpstr>
      <vt:lpstr>The Assessment</vt:lpstr>
      <vt:lpstr>The Plan</vt:lpstr>
      <vt:lpstr>Is the Objective SMARTER?</vt:lpstr>
      <vt:lpstr>Legal Considerations</vt:lpstr>
      <vt:lpstr>Legal Precedent</vt:lpstr>
      <vt:lpstr>Bibliography</vt:lpstr>
      <vt:lpstr>Bibliography</vt:lpstr>
      <vt:lpstr>Bibliography</vt:lpstr>
      <vt:lpstr>Learning Objectives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Hopkins, Heather L.</dc:creator>
  <cp:lastModifiedBy>Seehusen, Dean</cp:lastModifiedBy>
  <cp:revision>50</cp:revision>
  <dcterms:modified xsi:type="dcterms:W3CDTF">2019-06-17T19:23:16Z</dcterms:modified>
</cp:coreProperties>
</file>