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0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10972505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/>
              <a:t>The </a:t>
            </a:r>
            <a:r>
              <a:rPr lang="en-US" sz="6600" dirty="0" smtClean="0"/>
              <a:t>Resident</a:t>
            </a:r>
            <a:r>
              <a:rPr lang="en-US" dirty="0"/>
              <a:t> </a:t>
            </a:r>
            <a:r>
              <a:rPr lang="en-US" sz="6600" dirty="0" smtClean="0"/>
              <a:t>in </a:t>
            </a:r>
            <a:r>
              <a:rPr lang="en-US" sz="6600" dirty="0"/>
              <a:t>Difficulty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2514" y="782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9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51778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/>
              <a:t>List tools that can be used to identify </a:t>
            </a:r>
            <a:r>
              <a:rPr lang="en-US" dirty="0" smtClean="0"/>
              <a:t>residents </a:t>
            </a:r>
            <a:r>
              <a:rPr lang="en-US" dirty="0"/>
              <a:t>in difficulty</a:t>
            </a:r>
          </a:p>
          <a:p>
            <a:r>
              <a:rPr lang="en-US" dirty="0"/>
              <a:t>Describe one taxonomy for diagnosing residents in difficulty</a:t>
            </a:r>
          </a:p>
          <a:p>
            <a:r>
              <a:rPr lang="en-US" dirty="0"/>
              <a:t>Create a high-quality remediation objective</a:t>
            </a:r>
          </a:p>
          <a:p>
            <a:r>
              <a:rPr lang="en-US" dirty="0"/>
              <a:t>Describe the legal precedents regarding adverse actions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7617" y="76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Identifying residents in difficulty</a:t>
            </a:r>
          </a:p>
          <a:p>
            <a:r>
              <a:rPr lang="en-US" dirty="0"/>
              <a:t>Assessment tools</a:t>
            </a:r>
          </a:p>
          <a:p>
            <a:r>
              <a:rPr lang="en-US" dirty="0"/>
              <a:t>Defining the problem</a:t>
            </a:r>
          </a:p>
          <a:p>
            <a:r>
              <a:rPr lang="en-US" dirty="0"/>
              <a:t>Developing a plan</a:t>
            </a:r>
          </a:p>
          <a:p>
            <a:r>
              <a:rPr lang="en-US" dirty="0"/>
              <a:t>Case presentation</a:t>
            </a:r>
          </a:p>
          <a:p>
            <a:r>
              <a:rPr lang="en-US" dirty="0" smtClean="0"/>
              <a:t>Legal </a:t>
            </a:r>
            <a:r>
              <a:rPr lang="en-US" dirty="0"/>
              <a:t>considerations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9052" y="7628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5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20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70" y="360915"/>
            <a:ext cx="9872834" cy="1045602"/>
          </a:xfrm>
        </p:spPr>
        <p:txBody>
          <a:bodyPr/>
          <a:lstStyle/>
          <a:p>
            <a:r>
              <a:rPr lang="en-US" dirty="0"/>
              <a:t>Incidence and prevalence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02083" y="1895032"/>
            <a:ext cx="12766805" cy="4693799"/>
          </a:xfrm>
        </p:spPr>
        <p:txBody>
          <a:bodyPr/>
          <a:lstStyle/>
          <a:p>
            <a:r>
              <a:rPr lang="en-US" dirty="0" err="1"/>
              <a:t>Roback</a:t>
            </a:r>
            <a:r>
              <a:rPr lang="en-US" dirty="0"/>
              <a:t> and Crowder 1989 (PD survey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5.8% over the course of a 4-year psychiatry residency </a:t>
            </a:r>
            <a:endParaRPr lang="en-US" dirty="0" smtClean="0"/>
          </a:p>
          <a:p>
            <a:r>
              <a:rPr lang="en-US" dirty="0" smtClean="0"/>
              <a:t>ABIM </a:t>
            </a:r>
            <a:r>
              <a:rPr lang="en-US" dirty="0"/>
              <a:t>1992</a:t>
            </a:r>
          </a:p>
          <a:p>
            <a:pPr lvl="1"/>
            <a:r>
              <a:rPr lang="en-US" dirty="0"/>
              <a:t>8-15% based on program site visits</a:t>
            </a:r>
          </a:p>
          <a:p>
            <a:r>
              <a:rPr lang="en-US" dirty="0"/>
              <a:t>Yao and Wright 2000 (PD survey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6.9% point prevalence in internal medicine residencies </a:t>
            </a:r>
            <a:endParaRPr lang="en-US" dirty="0" smtClean="0"/>
          </a:p>
          <a:p>
            <a:r>
              <a:rPr lang="en-US" dirty="0" err="1" smtClean="0"/>
              <a:t>Reamy</a:t>
            </a:r>
            <a:r>
              <a:rPr lang="en-US" dirty="0" smtClean="0"/>
              <a:t> </a:t>
            </a:r>
            <a:r>
              <a:rPr lang="en-US" dirty="0"/>
              <a:t>and Harmon </a:t>
            </a:r>
            <a:r>
              <a:rPr lang="en-US" dirty="0" smtClean="0"/>
              <a:t>2006 (</a:t>
            </a:r>
            <a:r>
              <a:rPr lang="en-US" dirty="0"/>
              <a:t>file review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9.1% over the course of a 3-year family medicine residency </a:t>
            </a:r>
            <a:endParaRPr lang="en-US" dirty="0" smtClean="0"/>
          </a:p>
          <a:p>
            <a:r>
              <a:rPr lang="en-US" dirty="0" smtClean="0"/>
              <a:t>Christensen </a:t>
            </a:r>
            <a:r>
              <a:rPr lang="en-US" dirty="0"/>
              <a:t>et al. 2016(mixed methods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6.8% point prevalence in Danish residents of all </a:t>
            </a:r>
            <a:r>
              <a:rPr lang="en-US" dirty="0" smtClean="0"/>
              <a:t>specialties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2057" y="8069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7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Reamy and Harman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792033"/>
            <a:ext cx="9872833" cy="4693799"/>
          </a:xfrm>
        </p:spPr>
        <p:txBody>
          <a:bodyPr/>
          <a:lstStyle/>
          <a:p>
            <a:r>
              <a:rPr lang="en-US" dirty="0"/>
              <a:t>David Grant Medical Center, Travis AFB</a:t>
            </a:r>
          </a:p>
          <a:p>
            <a:r>
              <a:rPr lang="en-US" dirty="0"/>
              <a:t>25 years, 226 entering residents</a:t>
            </a:r>
          </a:p>
          <a:p>
            <a:r>
              <a:rPr lang="en-US" dirty="0"/>
              <a:t>9.1% of residents identified as residents in difficulty</a:t>
            </a:r>
          </a:p>
          <a:p>
            <a:pPr lvl="1"/>
            <a:r>
              <a:rPr lang="en-US" dirty="0"/>
              <a:t>90% of these graduated</a:t>
            </a:r>
          </a:p>
          <a:p>
            <a:pPr lvl="1"/>
            <a:r>
              <a:rPr lang="en-US" dirty="0"/>
              <a:t>43% identified during PGY-1 year; 91% by the end of PGY-2 year</a:t>
            </a:r>
          </a:p>
          <a:p>
            <a:r>
              <a:rPr lang="en-US" dirty="0"/>
              <a:t>Top difficulties</a:t>
            </a:r>
          </a:p>
          <a:p>
            <a:pPr lvl="1"/>
            <a:r>
              <a:rPr lang="en-US" dirty="0"/>
              <a:t>Poor fund of knowledge</a:t>
            </a:r>
          </a:p>
          <a:p>
            <a:pPr lvl="1"/>
            <a:r>
              <a:rPr lang="en-US" dirty="0"/>
              <a:t>Attitudinal problems</a:t>
            </a:r>
          </a:p>
          <a:p>
            <a:pPr lvl="1"/>
            <a:r>
              <a:rPr lang="en-US" dirty="0"/>
              <a:t>Interpersonal conflict</a:t>
            </a:r>
          </a:p>
          <a:p>
            <a:pPr lvl="1"/>
            <a:r>
              <a:rPr lang="en-US" dirty="0"/>
              <a:t>Psychiatric illness</a:t>
            </a:r>
          </a:p>
          <a:p>
            <a:pPr lvl="1"/>
            <a:r>
              <a:rPr lang="en-US" dirty="0"/>
              <a:t>Substance abuse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9447" y="8977772"/>
            <a:ext cx="725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Reamy BV, Harman JH. Residents in trouble: an in-depth assessment of the 25-year experience of a single family medicine residency. Fam Med. 2006 Apr;38(4):252-7.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2686" y="7779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dirty="0" smtClean="0"/>
              <a:t>Residents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Difficulty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519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Many different theoretic frameworks and many taxonomies exist</a:t>
            </a:r>
          </a:p>
          <a:p>
            <a:r>
              <a:rPr lang="en-US" dirty="0"/>
              <a:t>A common approach that uses a clinical analogy:</a:t>
            </a:r>
          </a:p>
          <a:p>
            <a:pPr lvl="1"/>
            <a:r>
              <a:rPr lang="en-US" dirty="0"/>
              <a:t>S - subjective opinion (what do faculty say, what was first noticed)</a:t>
            </a:r>
          </a:p>
          <a:p>
            <a:pPr lvl="1"/>
            <a:r>
              <a:rPr lang="en-US" dirty="0"/>
              <a:t>O - objective data (what specific issues can be documented)</a:t>
            </a:r>
          </a:p>
          <a:p>
            <a:pPr lvl="1"/>
            <a:r>
              <a:rPr lang="en-US" dirty="0"/>
              <a:t>A - assessment (define the problem)</a:t>
            </a:r>
          </a:p>
          <a:p>
            <a:pPr lvl="1"/>
            <a:r>
              <a:rPr lang="en-US" dirty="0"/>
              <a:t>P - plan (remediation, follow-up)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13700" y="8945215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Langlois JP, Thach S. Managing the difficult learning situation. </a:t>
            </a:r>
            <a:r>
              <a:rPr lang="en-US" sz="1600" i="1" dirty="0" smtClean="0">
                <a:solidFill>
                  <a:srgbClr val="FFFFFF"/>
                </a:solidFill>
              </a:rPr>
              <a:t>Fam Med</a:t>
            </a:r>
            <a:r>
              <a:rPr lang="en-US" sz="1600" dirty="0">
                <a:solidFill>
                  <a:srgbClr val="FFFFFF"/>
                </a:solidFill>
              </a:rPr>
              <a:t>. 2000;32(5):307–309.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8515" y="7750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1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340</Words>
  <Application>Microsoft Office PowerPoint</Application>
  <PresentationFormat>Custom</PresentationFormat>
  <Paragraphs>53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 Black </vt:lpstr>
      <vt:lpstr>The Resident in Difficulty</vt:lpstr>
      <vt:lpstr>Learning Objectives</vt:lpstr>
      <vt:lpstr>Agenda</vt:lpstr>
      <vt:lpstr>Background</vt:lpstr>
      <vt:lpstr>Incidence and prevalence </vt:lpstr>
      <vt:lpstr>Reamy and Harman</vt:lpstr>
      <vt:lpstr>Identifying Residents in Difficulty</vt:lpstr>
      <vt:lpstr>SOAP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50</cp:revision>
  <dcterms:modified xsi:type="dcterms:W3CDTF">2019-06-17T19:13:23Z</dcterms:modified>
</cp:coreProperties>
</file>