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62" r:id="rId2"/>
    <p:sldId id="265" r:id="rId3"/>
    <p:sldId id="266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14" r:id="rId12"/>
    <p:sldId id="323" r:id="rId13"/>
    <p:sldId id="325" r:id="rId14"/>
    <p:sldId id="315" r:id="rId15"/>
    <p:sldId id="324" r:id="rId16"/>
    <p:sldId id="308" r:id="rId17"/>
    <p:sldId id="309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A56"/>
    <a:srgbClr val="092F57"/>
    <a:srgbClr val="00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17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43" d="100"/>
          <a:sy n="143" d="100"/>
        </p:scale>
        <p:origin x="-476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6200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50240" latinLnBrk="0">
      <a:defRPr sz="1400">
        <a:latin typeface="+mj-lt"/>
        <a:ea typeface="+mj-ea"/>
        <a:cs typeface="+mj-cs"/>
        <a:sym typeface="Calibri"/>
      </a:defRPr>
    </a:lvl1pPr>
    <a:lvl2pPr indent="228600" defTabSz="650240" latinLnBrk="0">
      <a:defRPr sz="1400">
        <a:latin typeface="+mj-lt"/>
        <a:ea typeface="+mj-ea"/>
        <a:cs typeface="+mj-cs"/>
        <a:sym typeface="Calibri"/>
      </a:defRPr>
    </a:lvl2pPr>
    <a:lvl3pPr indent="457200" defTabSz="650240" latinLnBrk="0">
      <a:defRPr sz="1400">
        <a:latin typeface="+mj-lt"/>
        <a:ea typeface="+mj-ea"/>
        <a:cs typeface="+mj-cs"/>
        <a:sym typeface="Calibri"/>
      </a:defRPr>
    </a:lvl3pPr>
    <a:lvl4pPr indent="685800" defTabSz="650240" latinLnBrk="0">
      <a:defRPr sz="1400">
        <a:latin typeface="+mj-lt"/>
        <a:ea typeface="+mj-ea"/>
        <a:cs typeface="+mj-cs"/>
        <a:sym typeface="Calibri"/>
      </a:defRPr>
    </a:lvl4pPr>
    <a:lvl5pPr indent="914400" defTabSz="650240" latinLnBrk="0">
      <a:defRPr sz="1400">
        <a:latin typeface="+mj-lt"/>
        <a:ea typeface="+mj-ea"/>
        <a:cs typeface="+mj-cs"/>
        <a:sym typeface="Calibri"/>
      </a:defRPr>
    </a:lvl5pPr>
    <a:lvl6pPr indent="1143000" defTabSz="650240" latinLnBrk="0">
      <a:defRPr sz="1400">
        <a:latin typeface="+mj-lt"/>
        <a:ea typeface="+mj-ea"/>
        <a:cs typeface="+mj-cs"/>
        <a:sym typeface="Calibri"/>
      </a:defRPr>
    </a:lvl6pPr>
    <a:lvl7pPr indent="1371600" defTabSz="650240" latinLnBrk="0">
      <a:defRPr sz="1400">
        <a:latin typeface="+mj-lt"/>
        <a:ea typeface="+mj-ea"/>
        <a:cs typeface="+mj-cs"/>
        <a:sym typeface="Calibri"/>
      </a:defRPr>
    </a:lvl7pPr>
    <a:lvl8pPr indent="1600200" defTabSz="650240" latinLnBrk="0">
      <a:defRPr sz="1400">
        <a:latin typeface="+mj-lt"/>
        <a:ea typeface="+mj-ea"/>
        <a:cs typeface="+mj-cs"/>
        <a:sym typeface="Calibri"/>
      </a:defRPr>
    </a:lvl8pPr>
    <a:lvl9pPr indent="1828800" defTabSz="650240" latinLnBrk="0">
      <a:defRPr sz="14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: 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1578574" y="3356448"/>
            <a:ext cx="9873051" cy="1731746"/>
          </a:xfrm>
          <a:prstGeom prst="rect">
            <a:avLst/>
          </a:prstGeom>
        </p:spPr>
        <p:txBody>
          <a:bodyPr/>
          <a:lstStyle>
            <a:lvl1pPr>
              <a:defRPr sz="6600">
                <a:solidFill>
                  <a:srgbClr val="082F57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1581164" y="6181914"/>
            <a:ext cx="4859337" cy="639192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2pPr>
            <a:lvl3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3pPr>
            <a:lvl4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4pPr>
            <a:lvl5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hape 77"/>
          <p:cNvSpPr/>
          <p:nvPr/>
        </p:nvSpPr>
        <p:spPr>
          <a:xfrm>
            <a:off x="1594262" y="5422992"/>
            <a:ext cx="1301897" cy="71380"/>
          </a:xfrm>
          <a:prstGeom prst="rect">
            <a:avLst/>
          </a:prstGeom>
          <a:solidFill>
            <a:srgbClr val="44D62B"/>
          </a:solidFill>
          <a:ln w="12700">
            <a:miter lim="400000"/>
          </a:ln>
        </p:spPr>
        <p:txBody>
          <a:bodyPr lIns="36575" tIns="36575" rIns="36575" bIns="36575" anchor="ctr"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44783" y="573858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1523922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4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t="89766"/>
          <a:stretch/>
        </p:blipFill>
        <p:spPr>
          <a:xfrm>
            <a:off x="0" y="8755379"/>
            <a:ext cx="13004800" cy="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825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2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t="89766"/>
          <a:stretch/>
        </p:blipFill>
        <p:spPr>
          <a:xfrm>
            <a:off x="0" y="8755379"/>
            <a:ext cx="13004800" cy="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49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3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3828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1" r:id="rId3"/>
    <p:sldLayoutId id="2147483664" r:id="rId4"/>
    <p:sldLayoutId id="2147483662" r:id="rId5"/>
    <p:sldLayoutId id="2147483663" r:id="rId6"/>
  </p:sldLayoutIdLst>
  <p:transition spd="med"/>
  <p:txStyles>
    <p:titleStyle>
      <a:lvl1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002241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gme.org/Portals/0/PDFs/SlideDecks/SLIDEDECK-AnnualProgram2013.ppt" TargetMode="External"/><Relationship Id="rId2" Type="http://schemas.openxmlformats.org/officeDocument/2006/relationships/hyperlink" Target="https://www.acgme.org/Portals/0/PFAssets/ProgramRequirements/CPRs_2017-07-01.pd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xfrm>
            <a:off x="1581163" y="2428194"/>
            <a:ext cx="11238366" cy="1731746"/>
          </a:xfrm>
          <a:prstGeom prst="rect">
            <a:avLst/>
          </a:prstGeom>
        </p:spPr>
        <p:txBody>
          <a:bodyPr/>
          <a:lstStyle/>
          <a:p>
            <a:pPr defTabSz="1248460">
              <a:defRPr sz="9600"/>
            </a:pPr>
            <a:r>
              <a:rPr lang="en-US" sz="8800" dirty="0" smtClean="0"/>
              <a:t>The Program </a:t>
            </a:r>
            <a:br>
              <a:rPr lang="en-US" sz="8800" dirty="0" smtClean="0"/>
            </a:br>
            <a:r>
              <a:rPr lang="en-US" sz="8800" dirty="0" smtClean="0"/>
              <a:t>Evaluation Committee</a:t>
            </a:r>
            <a:endParaRPr sz="8800" dirty="0"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1581163" y="6181914"/>
            <a:ext cx="7825883" cy="639192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Dean Seehusen, MD, MPH</a:t>
            </a:r>
          </a:p>
          <a:p>
            <a:r>
              <a:rPr lang="en-US" sz="2400" dirty="0"/>
              <a:t>Associate Dean for Graduate Medical </a:t>
            </a:r>
            <a:r>
              <a:rPr lang="en-US" sz="2400" dirty="0" smtClean="0"/>
              <a:t>Education</a:t>
            </a:r>
          </a:p>
          <a:p>
            <a:r>
              <a:rPr lang="en-US" sz="2400" dirty="0" smtClean="0"/>
              <a:t>Professor of Family Medicine</a:t>
            </a:r>
            <a:endParaRPr lang="en-US" sz="2400" dirty="0"/>
          </a:p>
          <a:p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Quality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788617"/>
            <a:ext cx="9872833" cy="4693799"/>
          </a:xfrm>
        </p:spPr>
        <p:txBody>
          <a:bodyPr/>
          <a:lstStyle/>
          <a:p>
            <a:r>
              <a:rPr lang="en-US" dirty="0" smtClean="0"/>
              <a:t>Residents and faculty must have the opportunity to confidentially evaluate the program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writing </a:t>
            </a:r>
          </a:p>
          <a:p>
            <a:pPr lvl="1"/>
            <a:r>
              <a:rPr lang="en-US" dirty="0" smtClean="0"/>
              <a:t>At least annually</a:t>
            </a:r>
          </a:p>
          <a:p>
            <a:pPr lvl="1"/>
            <a:r>
              <a:rPr lang="en-US" dirty="0"/>
              <a:t>These results must be reviewed by the </a:t>
            </a:r>
            <a:r>
              <a:rPr lang="en-US" dirty="0" smtClean="0"/>
              <a:t>PEC</a:t>
            </a:r>
          </a:p>
          <a:p>
            <a:r>
              <a:rPr lang="en-US" dirty="0" smtClean="0"/>
              <a:t>Other obvious sources</a:t>
            </a:r>
          </a:p>
          <a:p>
            <a:pPr lvl="1"/>
            <a:r>
              <a:rPr lang="en-US" dirty="0" smtClean="0"/>
              <a:t>ACGME citations and remediation plans </a:t>
            </a:r>
          </a:p>
          <a:p>
            <a:pPr lvl="1"/>
            <a:r>
              <a:rPr lang="en-US" dirty="0" smtClean="0"/>
              <a:t>ACGME surveys</a:t>
            </a:r>
          </a:p>
          <a:p>
            <a:r>
              <a:rPr lang="en-US" dirty="0" smtClean="0"/>
              <a:t>Areas for Improvement</a:t>
            </a:r>
          </a:p>
          <a:p>
            <a:pPr lvl="1"/>
            <a:r>
              <a:rPr lang="en-US" dirty="0" smtClean="0"/>
              <a:t>3-5 is a good range</a:t>
            </a:r>
          </a:p>
          <a:p>
            <a:pPr lvl="1"/>
            <a:r>
              <a:rPr lang="en-US" dirty="0" smtClean="0"/>
              <a:t>Objective outcomes are best so that improvement is easier to document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98473" y="9002482"/>
            <a:ext cx="7906327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de-DE" sz="1600" dirty="0">
                <a:solidFill>
                  <a:srgbClr val="FFFFFF"/>
                </a:solidFill>
              </a:rPr>
              <a:t>Erickson JM, Duncan AM, Arenella PB. </a:t>
            </a:r>
            <a:r>
              <a:rPr lang="en-US" sz="1600" dirty="0">
                <a:solidFill>
                  <a:srgbClr val="FFFFFF"/>
                </a:solidFill>
              </a:rPr>
              <a:t>Using the Program Evaluation Committee as a Dynamic Vehicle for Improvement in Psychiatry Training. </a:t>
            </a:r>
            <a:r>
              <a:rPr lang="en-US" sz="1600" dirty="0" err="1">
                <a:solidFill>
                  <a:srgbClr val="FFFFFF"/>
                </a:solidFill>
              </a:rPr>
              <a:t>Acad</a:t>
            </a:r>
            <a:r>
              <a:rPr lang="en-US" sz="1600" dirty="0">
                <a:solidFill>
                  <a:srgbClr val="FFFFFF"/>
                </a:solidFill>
              </a:rPr>
              <a:t> Psychiatry. 2016;40(1):200-1.</a:t>
            </a:r>
          </a:p>
        </p:txBody>
      </p:sp>
    </p:spTree>
    <p:extLst>
      <p:ext uri="{BB962C8B-B14F-4D97-AF65-F5344CB8AC3E}">
        <p14:creationId xmlns:p14="http://schemas.microsoft.com/office/powerpoint/2010/main" val="1960019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3" y="573858"/>
            <a:ext cx="10480962" cy="1045602"/>
          </a:xfrm>
        </p:spPr>
        <p:txBody>
          <a:bodyPr/>
          <a:lstStyle/>
          <a:p>
            <a:r>
              <a:rPr lang="en-US" dirty="0" smtClean="0"/>
              <a:t>The Annual Program Evaluation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Must be in writing</a:t>
            </a:r>
          </a:p>
          <a:p>
            <a:r>
              <a:rPr lang="en-US" dirty="0"/>
              <a:t>Use the SWOT (strengths, weaknesses, opportunities, threats) analysis </a:t>
            </a:r>
            <a:r>
              <a:rPr lang="en-US" dirty="0" smtClean="0"/>
              <a:t>format because this will help build towards the 10-year self-study document</a:t>
            </a:r>
          </a:p>
          <a:p>
            <a:r>
              <a:rPr lang="en-US" dirty="0" smtClean="0"/>
              <a:t>Reviewed and approved by the teaching faculty and documented in meeting minutes</a:t>
            </a:r>
          </a:p>
          <a:p>
            <a:r>
              <a:rPr lang="en-US" dirty="0" smtClean="0"/>
              <a:t>Not reviewed by the ACGME during site visits</a:t>
            </a:r>
          </a:p>
          <a:p>
            <a:pPr lvl="1"/>
            <a:r>
              <a:rPr lang="en-US" dirty="0" smtClean="0"/>
              <a:t>No reason not to be truthful</a:t>
            </a:r>
          </a:p>
          <a:p>
            <a:pPr lvl="1"/>
            <a:r>
              <a:rPr lang="en-US" dirty="0" smtClean="0"/>
              <a:t>No reason not to be transparent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Common Program Requirements.  Available online at: https://www.acgme.org/Portals/0/PFAssets/ProgramRequirements/CPRs_2017-07-01.pdf </a:t>
            </a:r>
          </a:p>
        </p:txBody>
      </p:sp>
    </p:spTree>
    <p:extLst>
      <p:ext uri="{BB962C8B-B14F-4D97-AF65-F5344CB8AC3E}">
        <p14:creationId xmlns:p14="http://schemas.microsoft.com/office/powerpoint/2010/main" val="18732704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3" y="573858"/>
            <a:ext cx="10771908" cy="1045602"/>
          </a:xfrm>
        </p:spPr>
        <p:txBody>
          <a:bodyPr/>
          <a:lstStyle/>
          <a:p>
            <a:r>
              <a:rPr lang="en-US" dirty="0" smtClean="0"/>
              <a:t>Progress on Previous Action Plan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Reviewed at least annually</a:t>
            </a:r>
          </a:p>
          <a:p>
            <a:r>
              <a:rPr lang="en-US" dirty="0" smtClean="0"/>
              <a:t>Revised as appropriate</a:t>
            </a:r>
          </a:p>
          <a:p>
            <a:r>
              <a:rPr lang="en-US" dirty="0" smtClean="0"/>
              <a:t>Areas for Improvement tracking document</a:t>
            </a:r>
          </a:p>
          <a:p>
            <a:pPr lvl="1"/>
            <a:r>
              <a:rPr lang="en-US" dirty="0" smtClean="0"/>
              <a:t>Action Plan</a:t>
            </a:r>
          </a:p>
          <a:p>
            <a:pPr lvl="1"/>
            <a:r>
              <a:rPr lang="en-US" dirty="0" smtClean="0"/>
              <a:t>Responsible individual</a:t>
            </a:r>
          </a:p>
          <a:p>
            <a:pPr lvl="1"/>
            <a:r>
              <a:rPr lang="en-US" dirty="0" smtClean="0"/>
              <a:t>Expected outcome</a:t>
            </a:r>
          </a:p>
          <a:p>
            <a:pPr lvl="1"/>
            <a:r>
              <a:rPr lang="en-US" dirty="0" smtClean="0"/>
              <a:t>Target dates</a:t>
            </a:r>
          </a:p>
        </p:txBody>
      </p:sp>
    </p:spTree>
    <p:extLst>
      <p:ext uri="{BB962C8B-B14F-4D97-AF65-F5344CB8AC3E}">
        <p14:creationId xmlns:p14="http://schemas.microsoft.com/office/powerpoint/2010/main" val="30479767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3" y="265793"/>
            <a:ext cx="9872834" cy="1045602"/>
          </a:xfrm>
        </p:spPr>
        <p:txBody>
          <a:bodyPr/>
          <a:lstStyle/>
          <a:p>
            <a:r>
              <a:rPr lang="en-US" dirty="0" smtClean="0"/>
              <a:t>The PEC and the Big Picture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947" b="3489"/>
          <a:stretch/>
        </p:blipFill>
        <p:spPr>
          <a:xfrm>
            <a:off x="773127" y="1482436"/>
            <a:ext cx="11416146" cy="7154887"/>
          </a:xfrm>
          <a:prstGeom prst="rect">
            <a:avLst/>
          </a:prstGeom>
          <a:ln w="25400">
            <a:solidFill>
              <a:schemeClr val="bg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355771" y="9002482"/>
            <a:ext cx="7649029" cy="32008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</a:t>
            </a:r>
            <a:r>
              <a:rPr lang="en-US" sz="1600" dirty="0" smtClean="0">
                <a:solidFill>
                  <a:srgbClr val="FFFFFF"/>
                </a:solidFill>
              </a:rPr>
              <a:t>The Program. </a:t>
            </a:r>
            <a:r>
              <a:rPr lang="en-US" sz="1600" dirty="0">
                <a:solidFill>
                  <a:srgbClr val="FFFFFF"/>
                </a:solidFill>
              </a:rPr>
              <a:t>Evaluation Committee and the Annual Program Evaluation. </a:t>
            </a:r>
            <a:r>
              <a:rPr lang="en-US" sz="1600" dirty="0" smtClean="0">
                <a:solidFill>
                  <a:srgbClr val="FFFFFF"/>
                </a:solidFill>
              </a:rPr>
              <a:t>2013. </a:t>
            </a:r>
            <a:endParaRPr lang="en-US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212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Thoughts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Consider inviting an outside member with GME experience, e.g. another program director</a:t>
            </a:r>
          </a:p>
          <a:p>
            <a:r>
              <a:rPr lang="en-US" dirty="0" smtClean="0"/>
              <a:t>Following up on Areas for Improvement cannot wait until the next PEC if real change is expected</a:t>
            </a:r>
          </a:p>
          <a:p>
            <a:r>
              <a:rPr lang="en-US" dirty="0" smtClean="0"/>
              <a:t>Meeting more often than annually can make the meetings less stressful and more productive</a:t>
            </a:r>
          </a:p>
          <a:p>
            <a:r>
              <a:rPr lang="en-US" dirty="0" smtClean="0"/>
              <a:t>The ACGME does not review the APE</a:t>
            </a:r>
            <a:r>
              <a:rPr lang="en-US" dirty="0"/>
              <a:t> </a:t>
            </a:r>
            <a:r>
              <a:rPr lang="en-US" dirty="0" smtClean="0"/>
              <a:t>so there is no need to hold back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29200" y="8919355"/>
            <a:ext cx="785090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Deal SB, </a:t>
            </a:r>
            <a:r>
              <a:rPr lang="en-US" sz="1600" dirty="0" err="1">
                <a:solidFill>
                  <a:srgbClr val="FFFFFF"/>
                </a:solidFill>
              </a:rPr>
              <a:t>Seabott</a:t>
            </a:r>
            <a:r>
              <a:rPr lang="en-US" sz="1600" dirty="0">
                <a:solidFill>
                  <a:srgbClr val="FFFFFF"/>
                </a:solidFill>
              </a:rPr>
              <a:t> H, Chang L, </a:t>
            </a:r>
            <a:r>
              <a:rPr lang="en-US" sz="1600" dirty="0" err="1">
                <a:solidFill>
                  <a:srgbClr val="FFFFFF"/>
                </a:solidFill>
              </a:rPr>
              <a:t>Alseidi</a:t>
            </a:r>
            <a:r>
              <a:rPr lang="en-US" sz="1600" dirty="0">
                <a:solidFill>
                  <a:srgbClr val="FFFFFF"/>
                </a:solidFill>
              </a:rPr>
              <a:t> AA. The Program Evaluation Committee in Action: Lessons Learned From a General Surgery Residency's Experience. J </a:t>
            </a:r>
            <a:r>
              <a:rPr lang="en-US" sz="1600" dirty="0" err="1">
                <a:solidFill>
                  <a:srgbClr val="FFFFFF"/>
                </a:solidFill>
              </a:rPr>
              <a:t>Surg</a:t>
            </a:r>
            <a:r>
              <a:rPr lang="en-US" sz="1600" dirty="0">
                <a:solidFill>
                  <a:srgbClr val="FFFFFF"/>
                </a:solidFill>
              </a:rPr>
              <a:t> Educ. 2018;75(1):7-13.</a:t>
            </a:r>
          </a:p>
        </p:txBody>
      </p:sp>
    </p:spTree>
    <p:extLst>
      <p:ext uri="{BB962C8B-B14F-4D97-AF65-F5344CB8AC3E}">
        <p14:creationId xmlns:p14="http://schemas.microsoft.com/office/powerpoint/2010/main" val="543450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517781" cy="4693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Upon completion of this session, participants should be able to: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Define the minimal membership of the </a:t>
            </a:r>
            <a:r>
              <a:rPr lang="en-US" dirty="0" smtClean="0">
                <a:solidFill>
                  <a:schemeClr val="bg1"/>
                </a:solidFill>
              </a:rPr>
              <a:t>Program Evaluation Committee and </a:t>
            </a:r>
            <a:r>
              <a:rPr lang="en-US" dirty="0">
                <a:solidFill>
                  <a:schemeClr val="bg1"/>
                </a:solidFill>
              </a:rPr>
              <a:t>who else may be included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Define the responsibilities of the 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Name the five focus areas of the 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Describe the process of identifying and tracking areas for improvement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23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274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142" y="348390"/>
            <a:ext cx="9872834" cy="1045602"/>
          </a:xfrm>
        </p:spPr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17074" y="1393992"/>
            <a:ext cx="9872833" cy="4693799"/>
          </a:xfrm>
        </p:spPr>
        <p:txBody>
          <a:bodyPr/>
          <a:lstStyle/>
          <a:p>
            <a:r>
              <a:rPr lang="en-US" sz="2200" dirty="0"/>
              <a:t>ACGME. Common Program Requirements.  Available online at: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www.acgme.org/Portals/0/PFAssets/ProgramRequirements/CPRs_2017-07-01.pdX</a:t>
            </a:r>
            <a:endParaRPr lang="en-US" sz="2200" dirty="0"/>
          </a:p>
          <a:p>
            <a:r>
              <a:rPr lang="en-US" sz="2200" dirty="0" smtClean="0"/>
              <a:t>ACGME</a:t>
            </a:r>
            <a:r>
              <a:rPr lang="en-US" sz="2200" dirty="0"/>
              <a:t>. The Program. Evaluation Committee and the Annual Program Evaluation. Available at: </a:t>
            </a:r>
            <a:r>
              <a:rPr lang="en-US" sz="2200" dirty="0" smtClean="0">
                <a:hlinkClick r:id="rId3"/>
              </a:rPr>
              <a:t>www.acgme.org/Portals/0/PDFs/SlideDecks/SLIDEDECK-AnnualProgram2013.ppt</a:t>
            </a:r>
            <a:endParaRPr lang="en-US" sz="2200" dirty="0"/>
          </a:p>
          <a:p>
            <a:r>
              <a:rPr lang="en-US" sz="2200" dirty="0"/>
              <a:t>Deal SB, </a:t>
            </a:r>
            <a:r>
              <a:rPr lang="en-US" sz="2200" dirty="0" err="1"/>
              <a:t>Seabott</a:t>
            </a:r>
            <a:r>
              <a:rPr lang="en-US" sz="2200" dirty="0"/>
              <a:t> H, Chang L, </a:t>
            </a:r>
            <a:r>
              <a:rPr lang="en-US" sz="2200" dirty="0" err="1"/>
              <a:t>Alseidi</a:t>
            </a:r>
            <a:r>
              <a:rPr lang="en-US" sz="2200" dirty="0"/>
              <a:t> </a:t>
            </a:r>
            <a:r>
              <a:rPr lang="en-US" sz="2200" dirty="0" smtClean="0"/>
              <a:t>AA. The </a:t>
            </a:r>
            <a:r>
              <a:rPr lang="en-US" sz="2200" dirty="0"/>
              <a:t>Program Evaluation Committee in Action: Lessons Learned From a General Surgery Residency's </a:t>
            </a:r>
            <a:r>
              <a:rPr lang="en-US" sz="2200" dirty="0" smtClean="0"/>
              <a:t>Experience. J </a:t>
            </a:r>
            <a:r>
              <a:rPr lang="en-US" sz="2200" dirty="0" err="1"/>
              <a:t>Surg</a:t>
            </a:r>
            <a:r>
              <a:rPr lang="en-US" sz="2200" dirty="0"/>
              <a:t> Educ. </a:t>
            </a:r>
            <a:r>
              <a:rPr lang="en-US" sz="2200" dirty="0" smtClean="0"/>
              <a:t>2018;75(1</a:t>
            </a:r>
            <a:r>
              <a:rPr lang="en-US" sz="2200" dirty="0"/>
              <a:t>):7-13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 smtClean="0"/>
              <a:t>Jordan KJ, Kempton L, </a:t>
            </a:r>
            <a:r>
              <a:rPr lang="en-US" sz="2200" dirty="0" err="1" smtClean="0"/>
              <a:t>Stuckelman</a:t>
            </a:r>
            <a:r>
              <a:rPr lang="en-US" sz="2200" dirty="0" smtClean="0"/>
              <a:t> J, </a:t>
            </a:r>
            <a:r>
              <a:rPr lang="en-US" sz="2200" dirty="0" err="1" smtClean="0"/>
              <a:t>Zavatchen</a:t>
            </a:r>
            <a:r>
              <a:rPr lang="en-US" sz="2200" dirty="0" smtClean="0"/>
              <a:t> S. The Program Evaluation Committee Handbook.  Published by </a:t>
            </a:r>
            <a:r>
              <a:rPr lang="en-US" sz="2200" dirty="0" err="1" smtClean="0"/>
              <a:t>HCPro</a:t>
            </a:r>
            <a:r>
              <a:rPr lang="en-US" sz="2200" dirty="0" smtClean="0"/>
              <a:t>. 2016. ISBN: 978-1-68308-070-1.</a:t>
            </a:r>
          </a:p>
          <a:p>
            <a:r>
              <a:rPr lang="de-DE" sz="2200" dirty="0"/>
              <a:t>Erickson JM, Duncan AM, Arenella </a:t>
            </a:r>
            <a:r>
              <a:rPr lang="de-DE" sz="2200" dirty="0" smtClean="0"/>
              <a:t>PB. </a:t>
            </a:r>
            <a:r>
              <a:rPr lang="en-US" sz="2200" dirty="0" smtClean="0"/>
              <a:t>Using </a:t>
            </a:r>
            <a:r>
              <a:rPr lang="en-US" sz="2200" dirty="0"/>
              <a:t>the Program Evaluation Committee as a Dynamic Vehicle for Improvement in Psychiatry </a:t>
            </a:r>
            <a:r>
              <a:rPr lang="en-US" sz="2200" dirty="0" smtClean="0"/>
              <a:t>Training. </a:t>
            </a:r>
            <a:r>
              <a:rPr lang="en-US" sz="2200" dirty="0" err="1" smtClean="0"/>
              <a:t>Acad</a:t>
            </a:r>
            <a:r>
              <a:rPr lang="en-US" sz="2200" dirty="0" smtClean="0"/>
              <a:t> </a:t>
            </a:r>
            <a:r>
              <a:rPr lang="en-US" sz="2200" dirty="0"/>
              <a:t>Psychiatry. </a:t>
            </a:r>
            <a:r>
              <a:rPr lang="en-US" sz="2200" dirty="0" smtClean="0"/>
              <a:t>2016;40(1</a:t>
            </a:r>
            <a:r>
              <a:rPr lang="en-US" sz="2200" dirty="0"/>
              <a:t>):</a:t>
            </a:r>
            <a:r>
              <a:rPr lang="en-US" sz="2200" dirty="0" smtClean="0"/>
              <a:t>200-1.</a:t>
            </a:r>
          </a:p>
          <a:p>
            <a:r>
              <a:rPr lang="pt-BR" sz="2200" dirty="0"/>
              <a:t>Rama JA, Falco C, Balmer </a:t>
            </a:r>
            <a:r>
              <a:rPr lang="pt-BR" sz="2200" dirty="0" smtClean="0"/>
              <a:t>DF. </a:t>
            </a:r>
            <a:r>
              <a:rPr lang="en-US" sz="2200" dirty="0" smtClean="0"/>
              <a:t>Using </a:t>
            </a:r>
            <a:r>
              <a:rPr lang="en-US" sz="2200" dirty="0"/>
              <a:t>Appreciative Inquiry to Inform Program Evaluation in Graduate Medical </a:t>
            </a:r>
            <a:r>
              <a:rPr lang="en-US" sz="2200" dirty="0" smtClean="0"/>
              <a:t>Education. J </a:t>
            </a:r>
            <a:r>
              <a:rPr lang="en-US" sz="2200" dirty="0"/>
              <a:t>Grad Med Educ. </a:t>
            </a:r>
            <a:r>
              <a:rPr lang="en-US" sz="2200" dirty="0" smtClean="0"/>
              <a:t>2018;10(5</a:t>
            </a:r>
            <a:r>
              <a:rPr lang="en-US" sz="2200" dirty="0"/>
              <a:t>):587-590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717401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517781" cy="4693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Upon completion of this session, participants should be able to: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Define the minimal membership of the </a:t>
            </a:r>
            <a:r>
              <a:rPr lang="en-US" dirty="0" smtClean="0">
                <a:solidFill>
                  <a:schemeClr val="bg1"/>
                </a:solidFill>
              </a:rPr>
              <a:t>Program Evaluation Committee and </a:t>
            </a:r>
            <a:r>
              <a:rPr lang="en-US" dirty="0">
                <a:solidFill>
                  <a:schemeClr val="bg1"/>
                </a:solidFill>
              </a:rPr>
              <a:t>who else may be included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Define the responsibilities of the 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Name the five focus areas of the 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Describe the process of identifying and tracking areas for improvement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15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ACGME requirements for the 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Five focus areas </a:t>
            </a:r>
            <a:r>
              <a:rPr lang="en-US" dirty="0">
                <a:solidFill>
                  <a:schemeClr val="bg1"/>
                </a:solidFill>
              </a:rPr>
              <a:t>of the </a:t>
            </a:r>
            <a:r>
              <a:rPr lang="en-US" dirty="0" smtClean="0">
                <a:solidFill>
                  <a:schemeClr val="bg1"/>
                </a:solidFill>
              </a:rPr>
              <a:t>PEC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The Annual Program Evaluation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Areas for Improvement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814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ACGME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program director must appoint the Program Evaluation Committee (PEC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 written description of the PEC responsibilities must exist for each program</a:t>
            </a:r>
          </a:p>
          <a:p>
            <a:r>
              <a:rPr lang="en-US" dirty="0" smtClean="0"/>
              <a:t>Must meet at least annually</a:t>
            </a:r>
          </a:p>
          <a:p>
            <a:r>
              <a:rPr lang="en-US" dirty="0" smtClean="0"/>
              <a:t>PEC membership</a:t>
            </a:r>
          </a:p>
          <a:p>
            <a:pPr lvl="1"/>
            <a:r>
              <a:rPr lang="en-US" dirty="0" smtClean="0"/>
              <a:t>Be composed of at least two faculty members</a:t>
            </a:r>
          </a:p>
          <a:p>
            <a:pPr lvl="1"/>
            <a:r>
              <a:rPr lang="en-US" dirty="0" smtClean="0"/>
              <a:t>At least one resident/fellow is recommended</a:t>
            </a:r>
          </a:p>
          <a:p>
            <a:pPr lvl="1"/>
            <a:r>
              <a:rPr lang="en-US" dirty="0" smtClean="0"/>
              <a:t>The role of the PD is not defined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Common Program Requirements.  Available online at: https://www.acgme.org/Portals/0/PFAssets/ProgramRequirements/CPRs_2017-07-01.pdf </a:t>
            </a:r>
          </a:p>
        </p:txBody>
      </p:sp>
    </p:spTree>
    <p:extLst>
      <p:ext uri="{BB962C8B-B14F-4D97-AF65-F5344CB8AC3E}">
        <p14:creationId xmlns:p14="http://schemas.microsoft.com/office/powerpoint/2010/main" val="18521927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PEC Responsibilities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lanning</a:t>
            </a:r>
            <a:r>
              <a:rPr lang="en-US" dirty="0"/>
              <a:t>, developing, implementing, and evaluating educational activities of the </a:t>
            </a:r>
            <a:r>
              <a:rPr lang="en-US" dirty="0" smtClean="0"/>
              <a:t>program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eviewing </a:t>
            </a:r>
            <a:r>
              <a:rPr lang="en-US" dirty="0"/>
              <a:t>and making recommendations for revision of competency-based curriculum goals and </a:t>
            </a:r>
            <a:r>
              <a:rPr lang="en-US" dirty="0" smtClean="0"/>
              <a:t>objectives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ddressing </a:t>
            </a:r>
            <a:r>
              <a:rPr lang="en-US" dirty="0"/>
              <a:t>areas of non-compliance with ACGME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eviewing </a:t>
            </a:r>
            <a:r>
              <a:rPr lang="en-US" dirty="0"/>
              <a:t>the program annually using evaluations of faculty</a:t>
            </a:r>
            <a:r>
              <a:rPr lang="en-US" dirty="0" smtClean="0"/>
              <a:t>, residents</a:t>
            </a:r>
            <a:r>
              <a:rPr lang="en-US" dirty="0"/>
              <a:t>, and others </a:t>
            </a:r>
            <a:endParaRPr lang="en-US" dirty="0" smtClean="0"/>
          </a:p>
          <a:p>
            <a:r>
              <a:rPr lang="en-US" dirty="0" smtClean="0"/>
              <a:t>Create a written Annual Program Evaluation with action plan that delineates how initiatives will be measured and monitored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Common Program Requirements.  Available online at: https://www.acgme.org/Portals/0/PFAssets/ProgramRequirements/CPRs_2017-07-01.pdf </a:t>
            </a:r>
          </a:p>
        </p:txBody>
      </p:sp>
    </p:spTree>
    <p:extLst>
      <p:ext uri="{BB962C8B-B14F-4D97-AF65-F5344CB8AC3E}">
        <p14:creationId xmlns:p14="http://schemas.microsoft.com/office/powerpoint/2010/main" val="92431131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Focus Areas of the PEC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Resident performance</a:t>
            </a:r>
          </a:p>
          <a:p>
            <a:r>
              <a:rPr lang="en-US" dirty="0" smtClean="0"/>
              <a:t>Faculty Development</a:t>
            </a:r>
          </a:p>
          <a:p>
            <a:r>
              <a:rPr lang="en-US" dirty="0" smtClean="0"/>
              <a:t>Graduate Performance, including performance on certification examinations</a:t>
            </a:r>
          </a:p>
          <a:p>
            <a:r>
              <a:rPr lang="en-US" dirty="0" smtClean="0"/>
              <a:t>Program quality using resident/fellow and faculty surveys plus other evaluation sources</a:t>
            </a:r>
          </a:p>
          <a:p>
            <a:r>
              <a:rPr lang="en-US" dirty="0" smtClean="0"/>
              <a:t>Progress on the previous year’s action plan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Common Program Requirements.  Available online at: https://www.acgme.org/Portals/0/PFAssets/ProgramRequirements/CPRs_2017-07-01.pdf </a:t>
            </a:r>
          </a:p>
        </p:txBody>
      </p:sp>
    </p:spTree>
    <p:extLst>
      <p:ext uri="{BB962C8B-B14F-4D97-AF65-F5344CB8AC3E}">
        <p14:creationId xmlns:p14="http://schemas.microsoft.com/office/powerpoint/2010/main" val="11247688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The ACGME does not define how to do this</a:t>
            </a:r>
          </a:p>
          <a:p>
            <a:r>
              <a:rPr lang="en-US" dirty="0" smtClean="0"/>
              <a:t>Reasonable data points would include</a:t>
            </a:r>
          </a:p>
          <a:p>
            <a:pPr lvl="1"/>
            <a:r>
              <a:rPr lang="en-US" dirty="0" smtClean="0"/>
              <a:t>ITE exam scores</a:t>
            </a:r>
          </a:p>
          <a:p>
            <a:pPr lvl="1"/>
            <a:r>
              <a:rPr lang="en-US" dirty="0" smtClean="0"/>
              <a:t>Milestone data</a:t>
            </a:r>
          </a:p>
          <a:p>
            <a:pPr lvl="1"/>
            <a:r>
              <a:rPr lang="en-US" dirty="0" smtClean="0"/>
              <a:t>360-degree evaluation data</a:t>
            </a:r>
          </a:p>
          <a:p>
            <a:pPr lvl="1"/>
            <a:r>
              <a:rPr lang="en-US" dirty="0" smtClean="0"/>
              <a:t>Gestalt of the PEC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668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Development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Faculty development versus CME</a:t>
            </a:r>
          </a:p>
          <a:p>
            <a:r>
              <a:rPr lang="en-US" dirty="0" smtClean="0"/>
              <a:t>How much and how often is not defined by the ACGME</a:t>
            </a:r>
          </a:p>
          <a:p>
            <a:r>
              <a:rPr lang="en-US" dirty="0" smtClean="0"/>
              <a:t>Best practices:</a:t>
            </a:r>
          </a:p>
          <a:p>
            <a:pPr lvl="1"/>
            <a:r>
              <a:rPr lang="en-US" dirty="0" smtClean="0"/>
              <a:t>Periodically conducted a needs assessment</a:t>
            </a:r>
          </a:p>
          <a:p>
            <a:pPr lvl="1"/>
            <a:r>
              <a:rPr lang="en-US" dirty="0" smtClean="0"/>
              <a:t>Keep a running list of available faculty development resources</a:t>
            </a:r>
          </a:p>
          <a:p>
            <a:pPr lvl="1"/>
            <a:r>
              <a:rPr lang="en-US" dirty="0" smtClean="0"/>
              <a:t>Keep an annual list of faculty development completed by program faculty</a:t>
            </a:r>
          </a:p>
        </p:txBody>
      </p:sp>
    </p:spTree>
    <p:extLst>
      <p:ext uri="{BB962C8B-B14F-4D97-AF65-F5344CB8AC3E}">
        <p14:creationId xmlns:p14="http://schemas.microsoft.com/office/powerpoint/2010/main" val="17944353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Performance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At a minimum must include performance on certification examinations</a:t>
            </a:r>
          </a:p>
          <a:p>
            <a:r>
              <a:rPr lang="en-US" dirty="0" smtClean="0"/>
              <a:t>Graduate surveys can offer a lot of data</a:t>
            </a:r>
          </a:p>
          <a:p>
            <a:r>
              <a:rPr lang="en-US" dirty="0" smtClean="0"/>
              <a:t>Other outcomes of interest may include:</a:t>
            </a:r>
          </a:p>
          <a:p>
            <a:pPr lvl="1"/>
            <a:r>
              <a:rPr lang="en-US" dirty="0" smtClean="0"/>
              <a:t>Scope of practice</a:t>
            </a:r>
          </a:p>
          <a:p>
            <a:pPr lvl="1"/>
            <a:r>
              <a:rPr lang="en-US" dirty="0" smtClean="0"/>
              <a:t>Location of practice</a:t>
            </a:r>
          </a:p>
          <a:p>
            <a:pPr lvl="1"/>
            <a:r>
              <a:rPr lang="en-US" dirty="0" smtClean="0"/>
              <a:t>Scholarly activity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02036" y="8933209"/>
            <a:ext cx="7102764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pt-BR" sz="1600" dirty="0">
                <a:solidFill>
                  <a:srgbClr val="FFFFFF"/>
                </a:solidFill>
              </a:rPr>
              <a:t>Rama JA, Falco C, Balmer DF. </a:t>
            </a:r>
            <a:r>
              <a:rPr lang="en-US" sz="1600" dirty="0">
                <a:solidFill>
                  <a:srgbClr val="FFFFFF"/>
                </a:solidFill>
              </a:rPr>
              <a:t>Using Appreciative Inquiry to Inform Program Evaluation in Graduate Medical Education. J Grad Med Educ. 2018;10(5):587-590.</a:t>
            </a:r>
          </a:p>
        </p:txBody>
      </p:sp>
    </p:spTree>
    <p:extLst>
      <p:ext uri="{BB962C8B-B14F-4D97-AF65-F5344CB8AC3E}">
        <p14:creationId xmlns:p14="http://schemas.microsoft.com/office/powerpoint/2010/main" val="11712946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942</Words>
  <Application>Microsoft Office PowerPoint</Application>
  <PresentationFormat>Custom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 Black </vt:lpstr>
      <vt:lpstr>The Program  Evaluation Committee</vt:lpstr>
      <vt:lpstr>Learning Objectives</vt:lpstr>
      <vt:lpstr>Agenda</vt:lpstr>
      <vt:lpstr>ACGME Requirements</vt:lpstr>
      <vt:lpstr>Required PEC Responsibilities</vt:lpstr>
      <vt:lpstr>Five Focus Areas of the PEC</vt:lpstr>
      <vt:lpstr>Resident Performance</vt:lpstr>
      <vt:lpstr>Faculty Development</vt:lpstr>
      <vt:lpstr>Graduate Performance</vt:lpstr>
      <vt:lpstr>Program Quality</vt:lpstr>
      <vt:lpstr>The Annual Program Evaluation</vt:lpstr>
      <vt:lpstr>Progress on Previous Action Plan</vt:lpstr>
      <vt:lpstr>The PEC and the Big Picture</vt:lpstr>
      <vt:lpstr>Additional Thoughts</vt:lpstr>
      <vt:lpstr>Learning Objectives</vt:lpstr>
      <vt:lpstr>Bibliography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Heather L.</dc:creator>
  <cp:lastModifiedBy>Seehusen, Dean</cp:lastModifiedBy>
  <cp:revision>57</cp:revision>
  <dcterms:modified xsi:type="dcterms:W3CDTF">2019-03-01T14:16:58Z</dcterms:modified>
</cp:coreProperties>
</file>