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2" r:id="rId2"/>
    <p:sldId id="314" r:id="rId3"/>
    <p:sldId id="323" r:id="rId4"/>
    <p:sldId id="325" r:id="rId5"/>
    <p:sldId id="315" r:id="rId6"/>
    <p:sldId id="324" r:id="rId7"/>
    <p:sldId id="308" r:id="rId8"/>
    <p:sldId id="309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17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gme.org/Portals/0/PDFs/SlideDecks/SLIDEDECK-AnnualProgram2013.ppt" TargetMode="External"/><Relationship Id="rId2" Type="http://schemas.openxmlformats.org/officeDocument/2006/relationships/hyperlink" Target="https://www.acgme.org/Portals/0/PFAssets/ProgramRequirements/CPRs_2017-07-01.pd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581163" y="2428194"/>
            <a:ext cx="1123836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8800" dirty="0" smtClean="0"/>
              <a:t>The Program </a:t>
            </a:r>
            <a:br>
              <a:rPr lang="en-US" sz="8800" dirty="0" smtClean="0"/>
            </a:br>
            <a:r>
              <a:rPr lang="en-US" sz="8800" dirty="0" smtClean="0"/>
              <a:t>Evaluation Committee</a:t>
            </a:r>
            <a:endParaRPr sz="88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573858"/>
            <a:ext cx="10480962" cy="1045602"/>
          </a:xfrm>
        </p:spPr>
        <p:txBody>
          <a:bodyPr/>
          <a:lstStyle/>
          <a:p>
            <a:r>
              <a:rPr lang="en-US" dirty="0" smtClean="0"/>
              <a:t>The Annual Program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Must be in writing</a:t>
            </a:r>
          </a:p>
          <a:p>
            <a:r>
              <a:rPr lang="en-US" dirty="0"/>
              <a:t>Use the SWOT (strengths, weaknesses, opportunities, threats) analysis </a:t>
            </a:r>
            <a:r>
              <a:rPr lang="en-US" dirty="0" smtClean="0"/>
              <a:t>format because this will help build towards the 10-year self-study document</a:t>
            </a:r>
          </a:p>
          <a:p>
            <a:r>
              <a:rPr lang="en-US" dirty="0" smtClean="0"/>
              <a:t>Reviewed and approved by the teaching faculty and documented in meeting minutes</a:t>
            </a:r>
          </a:p>
          <a:p>
            <a:r>
              <a:rPr lang="en-US" dirty="0" smtClean="0"/>
              <a:t>Not reviewed by the ACGME during site visits</a:t>
            </a:r>
          </a:p>
          <a:p>
            <a:pPr lvl="1"/>
            <a:r>
              <a:rPr lang="en-US" dirty="0" smtClean="0"/>
              <a:t>No reason not to be truthful</a:t>
            </a:r>
          </a:p>
          <a:p>
            <a:pPr lvl="1"/>
            <a:r>
              <a:rPr lang="en-US" dirty="0" smtClean="0"/>
              <a:t>No reason not to be transparent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 Available online at: https://www.acgme.org/Portals/0/PFAssets/ProgramRequirements/CPRs_2017-07-01.pdf 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7616" y="7520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0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573858"/>
            <a:ext cx="10771908" cy="1045602"/>
          </a:xfrm>
        </p:spPr>
        <p:txBody>
          <a:bodyPr/>
          <a:lstStyle/>
          <a:p>
            <a:r>
              <a:rPr lang="en-US" dirty="0" smtClean="0"/>
              <a:t>Progress on Previous Action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Reviewed at least annually</a:t>
            </a:r>
          </a:p>
          <a:p>
            <a:r>
              <a:rPr lang="en-US" dirty="0" smtClean="0"/>
              <a:t>Revised as appropriate</a:t>
            </a:r>
          </a:p>
          <a:p>
            <a:r>
              <a:rPr lang="en-US" dirty="0" smtClean="0"/>
              <a:t>Areas for Improvement tracking document</a:t>
            </a:r>
          </a:p>
          <a:p>
            <a:pPr lvl="1"/>
            <a:r>
              <a:rPr lang="en-US" dirty="0" smtClean="0"/>
              <a:t>Action Plan</a:t>
            </a:r>
          </a:p>
          <a:p>
            <a:pPr lvl="1"/>
            <a:r>
              <a:rPr lang="en-US" dirty="0" smtClean="0"/>
              <a:t>Responsible individual</a:t>
            </a:r>
          </a:p>
          <a:p>
            <a:pPr lvl="1"/>
            <a:r>
              <a:rPr lang="en-US" dirty="0" smtClean="0"/>
              <a:t>Expected outcome</a:t>
            </a:r>
          </a:p>
          <a:p>
            <a:pPr lvl="1"/>
            <a:r>
              <a:rPr lang="en-US" dirty="0" smtClean="0"/>
              <a:t>Target dates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2816" y="7434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6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265793"/>
            <a:ext cx="9872834" cy="1045602"/>
          </a:xfrm>
        </p:spPr>
        <p:txBody>
          <a:bodyPr/>
          <a:lstStyle/>
          <a:p>
            <a:r>
              <a:rPr lang="en-US" dirty="0" smtClean="0"/>
              <a:t>The PEC and the Big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2947" b="3489"/>
          <a:stretch/>
        </p:blipFill>
        <p:spPr>
          <a:xfrm>
            <a:off x="773127" y="1482436"/>
            <a:ext cx="11416146" cy="715488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55771" y="9002482"/>
            <a:ext cx="7649029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</a:t>
            </a:r>
            <a:r>
              <a:rPr lang="en-US" sz="1600" dirty="0" smtClean="0">
                <a:solidFill>
                  <a:srgbClr val="FFFFFF"/>
                </a:solidFill>
              </a:rPr>
              <a:t>The Program. </a:t>
            </a:r>
            <a:r>
              <a:rPr lang="en-US" sz="1600" dirty="0">
                <a:solidFill>
                  <a:srgbClr val="FFFFFF"/>
                </a:solidFill>
              </a:rPr>
              <a:t>Evaluation Committee and the Annual Program Evaluation. </a:t>
            </a:r>
            <a:r>
              <a:rPr lang="en-US" sz="1600" dirty="0" smtClean="0">
                <a:solidFill>
                  <a:srgbClr val="FFFFFF"/>
                </a:solidFill>
              </a:rPr>
              <a:t>2013.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3513" y="7606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21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Consider inviting an outside member with GME experience, e.g. another program director</a:t>
            </a:r>
          </a:p>
          <a:p>
            <a:r>
              <a:rPr lang="en-US" dirty="0" smtClean="0"/>
              <a:t>Following up on Areas for Improvement cannot wait until the next PEC if real change is expected</a:t>
            </a:r>
          </a:p>
          <a:p>
            <a:r>
              <a:rPr lang="en-US" dirty="0" smtClean="0"/>
              <a:t>Meeting more often than annually can make the meetings less stressful and more productive</a:t>
            </a:r>
          </a:p>
          <a:p>
            <a:r>
              <a:rPr lang="en-US" dirty="0" smtClean="0"/>
              <a:t>The ACGME does not review the APE</a:t>
            </a:r>
            <a:r>
              <a:rPr lang="en-US" dirty="0"/>
              <a:t> </a:t>
            </a:r>
            <a:r>
              <a:rPr lang="en-US" dirty="0" smtClean="0"/>
              <a:t>so there is no need to hold 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8919355"/>
            <a:ext cx="785090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Deal SB, </a:t>
            </a:r>
            <a:r>
              <a:rPr lang="en-US" sz="1600" dirty="0" err="1">
                <a:solidFill>
                  <a:srgbClr val="FFFFFF"/>
                </a:solidFill>
              </a:rPr>
              <a:t>Seabott</a:t>
            </a:r>
            <a:r>
              <a:rPr lang="en-US" sz="1600" dirty="0">
                <a:solidFill>
                  <a:srgbClr val="FFFFFF"/>
                </a:solidFill>
              </a:rPr>
              <a:t> H, Chang L, </a:t>
            </a:r>
            <a:r>
              <a:rPr lang="en-US" sz="1600" dirty="0" err="1">
                <a:solidFill>
                  <a:srgbClr val="FFFFFF"/>
                </a:solidFill>
              </a:rPr>
              <a:t>Alseidi</a:t>
            </a:r>
            <a:r>
              <a:rPr lang="en-US" sz="1600" dirty="0">
                <a:solidFill>
                  <a:srgbClr val="FFFFFF"/>
                </a:solidFill>
              </a:rPr>
              <a:t> AA. The Program Evaluation Committee in Action: Lessons Learned From a General Surgery Residency's Experience. J </a:t>
            </a:r>
            <a:r>
              <a:rPr lang="en-US" sz="1600" dirty="0" err="1">
                <a:solidFill>
                  <a:srgbClr val="FFFFFF"/>
                </a:solidFill>
              </a:rPr>
              <a:t>Surg</a:t>
            </a:r>
            <a:r>
              <a:rPr lang="en-US" sz="1600" dirty="0">
                <a:solidFill>
                  <a:srgbClr val="FFFFFF"/>
                </a:solidFill>
              </a:rPr>
              <a:t> Educ. 2018;75(1):7-13.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7616" y="7479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51778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Define the minimal membership of the </a:t>
            </a:r>
            <a:r>
              <a:rPr lang="en-US" dirty="0" smtClean="0">
                <a:solidFill>
                  <a:schemeClr val="bg1"/>
                </a:solidFill>
              </a:rPr>
              <a:t>Program Evaluation Committee and </a:t>
            </a:r>
            <a:r>
              <a:rPr lang="en-US" dirty="0">
                <a:solidFill>
                  <a:schemeClr val="bg1"/>
                </a:solidFill>
              </a:rPr>
              <a:t>who else may be included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the responsibilities of the PEC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Name the five focus areas of the PEC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Describe the process of identifying and tracking areas for improvement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2964" y="76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3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9443" y="7527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142" y="348390"/>
            <a:ext cx="9872834" cy="1045602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17074" y="1393992"/>
            <a:ext cx="9872833" cy="4693799"/>
          </a:xfrm>
        </p:spPr>
        <p:txBody>
          <a:bodyPr/>
          <a:lstStyle/>
          <a:p>
            <a:r>
              <a:rPr lang="en-US" sz="2200" dirty="0"/>
              <a:t>ACGME. Common Program Requirements.  Available online at: </a:t>
            </a: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www.acgme.org/Portals/0/PFAssets/ProgramRequirements/CPRs_2017-07-01.pdX</a:t>
            </a:r>
            <a:endParaRPr lang="en-US" sz="2200" dirty="0"/>
          </a:p>
          <a:p>
            <a:r>
              <a:rPr lang="en-US" sz="2200" dirty="0" smtClean="0"/>
              <a:t>ACGME</a:t>
            </a:r>
            <a:r>
              <a:rPr lang="en-US" sz="2200" dirty="0"/>
              <a:t>. The Program. Evaluation Committee and the Annual Program Evaluation. Available at: </a:t>
            </a:r>
            <a:r>
              <a:rPr lang="en-US" sz="2200" dirty="0" smtClean="0">
                <a:hlinkClick r:id="rId3"/>
              </a:rPr>
              <a:t>www.acgme.org/Portals/0/PDFs/SlideDecks/SLIDEDECK-AnnualProgram2013.ppt</a:t>
            </a:r>
            <a:endParaRPr lang="en-US" sz="2200" dirty="0"/>
          </a:p>
          <a:p>
            <a:r>
              <a:rPr lang="en-US" sz="2200" dirty="0"/>
              <a:t>Deal SB, </a:t>
            </a:r>
            <a:r>
              <a:rPr lang="en-US" sz="2200" dirty="0" err="1"/>
              <a:t>Seabott</a:t>
            </a:r>
            <a:r>
              <a:rPr lang="en-US" sz="2200" dirty="0"/>
              <a:t> H, Chang L, </a:t>
            </a:r>
            <a:r>
              <a:rPr lang="en-US" sz="2200" dirty="0" err="1"/>
              <a:t>Alseidi</a:t>
            </a:r>
            <a:r>
              <a:rPr lang="en-US" sz="2200" dirty="0"/>
              <a:t> </a:t>
            </a:r>
            <a:r>
              <a:rPr lang="en-US" sz="2200" dirty="0" smtClean="0"/>
              <a:t>AA. The </a:t>
            </a:r>
            <a:r>
              <a:rPr lang="en-US" sz="2200" dirty="0"/>
              <a:t>Program Evaluation Committee in Action: Lessons Learned From a General Surgery Residency's </a:t>
            </a:r>
            <a:r>
              <a:rPr lang="en-US" sz="2200" dirty="0" smtClean="0"/>
              <a:t>Experience. J </a:t>
            </a:r>
            <a:r>
              <a:rPr lang="en-US" sz="2200" dirty="0" err="1"/>
              <a:t>Surg</a:t>
            </a:r>
            <a:r>
              <a:rPr lang="en-US" sz="2200" dirty="0"/>
              <a:t> Educ. </a:t>
            </a:r>
            <a:r>
              <a:rPr lang="en-US" sz="2200" dirty="0" smtClean="0"/>
              <a:t>2018;75(1</a:t>
            </a:r>
            <a:r>
              <a:rPr lang="en-US" sz="2200" dirty="0"/>
              <a:t>):7-13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smtClean="0"/>
              <a:t>Jordan KJ, Kempton L, </a:t>
            </a:r>
            <a:r>
              <a:rPr lang="en-US" sz="2200" dirty="0" err="1" smtClean="0"/>
              <a:t>Stuckelman</a:t>
            </a:r>
            <a:r>
              <a:rPr lang="en-US" sz="2200" dirty="0" smtClean="0"/>
              <a:t> J, </a:t>
            </a:r>
            <a:r>
              <a:rPr lang="en-US" sz="2200" dirty="0" err="1" smtClean="0"/>
              <a:t>Zavatchen</a:t>
            </a:r>
            <a:r>
              <a:rPr lang="en-US" sz="2200" dirty="0" smtClean="0"/>
              <a:t> S. The Program Evaluation Committee Handbook.  Published by </a:t>
            </a:r>
            <a:r>
              <a:rPr lang="en-US" sz="2200" dirty="0" err="1" smtClean="0"/>
              <a:t>HCPro</a:t>
            </a:r>
            <a:r>
              <a:rPr lang="en-US" sz="2200" dirty="0" smtClean="0"/>
              <a:t>. 2016. ISBN: 978-1-68308-070-1.</a:t>
            </a:r>
          </a:p>
          <a:p>
            <a:r>
              <a:rPr lang="de-DE" sz="2200" dirty="0"/>
              <a:t>Erickson JM, Duncan AM, Arenella </a:t>
            </a:r>
            <a:r>
              <a:rPr lang="de-DE" sz="2200" dirty="0" smtClean="0"/>
              <a:t>PB. </a:t>
            </a:r>
            <a:r>
              <a:rPr lang="en-US" sz="2200" dirty="0" smtClean="0"/>
              <a:t>Using </a:t>
            </a:r>
            <a:r>
              <a:rPr lang="en-US" sz="2200" dirty="0"/>
              <a:t>the Program Evaluation Committee as a Dynamic Vehicle for Improvement in Psychiatry </a:t>
            </a:r>
            <a:r>
              <a:rPr lang="en-US" sz="2200" dirty="0" smtClean="0"/>
              <a:t>Training. </a:t>
            </a:r>
            <a:r>
              <a:rPr lang="en-US" sz="2200" dirty="0" err="1" smtClean="0"/>
              <a:t>Acad</a:t>
            </a:r>
            <a:r>
              <a:rPr lang="en-US" sz="2200" dirty="0" smtClean="0"/>
              <a:t> </a:t>
            </a:r>
            <a:r>
              <a:rPr lang="en-US" sz="2200" dirty="0"/>
              <a:t>Psychiatry. </a:t>
            </a:r>
            <a:r>
              <a:rPr lang="en-US" sz="2200" dirty="0" smtClean="0"/>
              <a:t>2016;40(1</a:t>
            </a:r>
            <a:r>
              <a:rPr lang="en-US" sz="2200" dirty="0"/>
              <a:t>):</a:t>
            </a:r>
            <a:r>
              <a:rPr lang="en-US" sz="2200" dirty="0" smtClean="0"/>
              <a:t>200-1.</a:t>
            </a:r>
          </a:p>
          <a:p>
            <a:r>
              <a:rPr lang="pt-BR" sz="2200" dirty="0"/>
              <a:t>Rama JA, Falco C, Balmer </a:t>
            </a:r>
            <a:r>
              <a:rPr lang="pt-BR" sz="2200" dirty="0" smtClean="0"/>
              <a:t>DF. </a:t>
            </a:r>
            <a:r>
              <a:rPr lang="en-US" sz="2200" dirty="0" smtClean="0"/>
              <a:t>Using </a:t>
            </a:r>
            <a:r>
              <a:rPr lang="en-US" sz="2200" dirty="0"/>
              <a:t>Appreciative Inquiry to Inform Program Evaluation in Graduate Medical </a:t>
            </a:r>
            <a:r>
              <a:rPr lang="en-US" sz="2200" dirty="0" smtClean="0"/>
              <a:t>Education. J </a:t>
            </a:r>
            <a:r>
              <a:rPr lang="en-US" sz="2200" dirty="0"/>
              <a:t>Grad Med Educ. </a:t>
            </a:r>
            <a:r>
              <a:rPr lang="en-US" sz="2200" dirty="0" smtClean="0"/>
              <a:t>2018;10(5</a:t>
            </a:r>
            <a:r>
              <a:rPr lang="en-US" sz="2200" dirty="0"/>
              <a:t>):587-590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1740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449</Words>
  <Application>Microsoft Office PowerPoint</Application>
  <PresentationFormat>Custom</PresentationFormat>
  <Paragraphs>43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 Black </vt:lpstr>
      <vt:lpstr>The Program  Evaluation Committee</vt:lpstr>
      <vt:lpstr>The Annual Program Evaluation</vt:lpstr>
      <vt:lpstr>Progress on Previous Action Plan</vt:lpstr>
      <vt:lpstr>The PEC and the Big Picture</vt:lpstr>
      <vt:lpstr>Additional Thoughts</vt:lpstr>
      <vt:lpstr>Learning Objectives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59</cp:revision>
  <dcterms:modified xsi:type="dcterms:W3CDTF">2019-03-01T14:15:09Z</dcterms:modified>
</cp:coreProperties>
</file>