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2" r:id="rId2"/>
    <p:sldId id="265" r:id="rId3"/>
    <p:sldId id="266" r:id="rId4"/>
    <p:sldId id="316" r:id="rId5"/>
    <p:sldId id="317" r:id="rId6"/>
    <p:sldId id="318" r:id="rId7"/>
    <p:sldId id="319" r:id="rId8"/>
    <p:sldId id="320" r:id="rId9"/>
    <p:sldId id="321" r:id="rId10"/>
    <p:sldId id="322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A56"/>
    <a:srgbClr val="092F57"/>
    <a:srgbClr val="00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0533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17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78"/>
    </p:cViewPr>
  </p:sorterViewPr>
  <p:notesViewPr>
    <p:cSldViewPr snapToGrid="0" snapToObjects="1">
      <p:cViewPr varScale="1">
        <p:scale>
          <a:sx n="143" d="100"/>
          <a:sy n="143" d="100"/>
        </p:scale>
        <p:origin x="-47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6200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50240" latinLnBrk="0">
      <a:defRPr sz="1400">
        <a:latin typeface="+mj-lt"/>
        <a:ea typeface="+mj-ea"/>
        <a:cs typeface="+mj-cs"/>
        <a:sym typeface="Calibri"/>
      </a:defRPr>
    </a:lvl1pPr>
    <a:lvl2pPr indent="228600" defTabSz="650240" latinLnBrk="0">
      <a:defRPr sz="1400">
        <a:latin typeface="+mj-lt"/>
        <a:ea typeface="+mj-ea"/>
        <a:cs typeface="+mj-cs"/>
        <a:sym typeface="Calibri"/>
      </a:defRPr>
    </a:lvl2pPr>
    <a:lvl3pPr indent="457200" defTabSz="650240" latinLnBrk="0">
      <a:defRPr sz="1400">
        <a:latin typeface="+mj-lt"/>
        <a:ea typeface="+mj-ea"/>
        <a:cs typeface="+mj-cs"/>
        <a:sym typeface="Calibri"/>
      </a:defRPr>
    </a:lvl3pPr>
    <a:lvl4pPr indent="685800" defTabSz="650240" latinLnBrk="0">
      <a:defRPr sz="1400">
        <a:latin typeface="+mj-lt"/>
        <a:ea typeface="+mj-ea"/>
        <a:cs typeface="+mj-cs"/>
        <a:sym typeface="Calibri"/>
      </a:defRPr>
    </a:lvl4pPr>
    <a:lvl5pPr indent="914400" defTabSz="650240" latinLnBrk="0">
      <a:defRPr sz="1400">
        <a:latin typeface="+mj-lt"/>
        <a:ea typeface="+mj-ea"/>
        <a:cs typeface="+mj-cs"/>
        <a:sym typeface="Calibri"/>
      </a:defRPr>
    </a:lvl5pPr>
    <a:lvl6pPr indent="1143000" defTabSz="650240" latinLnBrk="0">
      <a:defRPr sz="1400">
        <a:latin typeface="+mj-lt"/>
        <a:ea typeface="+mj-ea"/>
        <a:cs typeface="+mj-cs"/>
        <a:sym typeface="Calibri"/>
      </a:defRPr>
    </a:lvl6pPr>
    <a:lvl7pPr indent="1371600" defTabSz="650240" latinLnBrk="0">
      <a:defRPr sz="1400">
        <a:latin typeface="+mj-lt"/>
        <a:ea typeface="+mj-ea"/>
        <a:cs typeface="+mj-cs"/>
        <a:sym typeface="Calibri"/>
      </a:defRPr>
    </a:lvl7pPr>
    <a:lvl8pPr indent="1600200" defTabSz="650240" latinLnBrk="0">
      <a:defRPr sz="1400">
        <a:latin typeface="+mj-lt"/>
        <a:ea typeface="+mj-ea"/>
        <a:cs typeface="+mj-cs"/>
        <a:sym typeface="Calibri"/>
      </a:defRPr>
    </a:lvl8pPr>
    <a:lvl9pPr indent="1828800" defTabSz="650240" latinLnBrk="0">
      <a:defRPr sz="1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578574" y="3356448"/>
            <a:ext cx="9873051" cy="1731746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1581164" y="6181914"/>
            <a:ext cx="4859337" cy="63919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/>
        </p:nvSpPr>
        <p:spPr>
          <a:xfrm>
            <a:off x="1594262" y="5422992"/>
            <a:ext cx="1301897" cy="71380"/>
          </a:xfrm>
          <a:prstGeom prst="rect">
            <a:avLst/>
          </a:prstGeom>
          <a:solidFill>
            <a:srgbClr val="44D62B"/>
          </a:solidFill>
          <a:ln w="12700">
            <a:miter lim="400000"/>
          </a:ln>
        </p:spPr>
        <p:txBody>
          <a:bodyPr lIns="36575" tIns="36575" rIns="36575" bIns="36575" anchor="ctr"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44783" y="573858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52392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25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492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3828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1" r:id="rId3"/>
    <p:sldLayoutId id="2147483664" r:id="rId4"/>
    <p:sldLayoutId id="2147483662" r:id="rId5"/>
    <p:sldLayoutId id="2147483663" r:id="rId6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2241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1581163" y="2428194"/>
            <a:ext cx="11238366" cy="1731746"/>
          </a:xfrm>
          <a:prstGeom prst="rect">
            <a:avLst/>
          </a:prstGeom>
        </p:spPr>
        <p:txBody>
          <a:bodyPr/>
          <a:lstStyle/>
          <a:p>
            <a:pPr defTabSz="1248460">
              <a:defRPr sz="9600"/>
            </a:pPr>
            <a:r>
              <a:rPr lang="en-US" sz="8800" dirty="0" smtClean="0"/>
              <a:t>The Program </a:t>
            </a:r>
            <a:br>
              <a:rPr lang="en-US" sz="8800" dirty="0" smtClean="0"/>
            </a:br>
            <a:r>
              <a:rPr lang="en-US" sz="8800" dirty="0" smtClean="0"/>
              <a:t>Evaluation Committee</a:t>
            </a:r>
            <a:endParaRPr sz="8800" dirty="0"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1581163" y="6181914"/>
            <a:ext cx="7825883" cy="63919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Dean Seehusen, MD, MPH</a:t>
            </a:r>
          </a:p>
          <a:p>
            <a:r>
              <a:rPr lang="en-US" sz="2400" dirty="0"/>
              <a:t>Associate Dean for Graduate Medical </a:t>
            </a:r>
            <a:r>
              <a:rPr lang="en-US" sz="2400" dirty="0" smtClean="0"/>
              <a:t>Education</a:t>
            </a:r>
          </a:p>
          <a:p>
            <a:r>
              <a:rPr lang="en-US" sz="2400" dirty="0" smtClean="0"/>
              <a:t>Professor of Family Medicine</a:t>
            </a:r>
            <a:endParaRPr lang="en-US" sz="2400" dirty="0"/>
          </a:p>
          <a:p>
            <a:endParaRPr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Quality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788617"/>
            <a:ext cx="9872833" cy="4693799"/>
          </a:xfrm>
        </p:spPr>
        <p:txBody>
          <a:bodyPr/>
          <a:lstStyle/>
          <a:p>
            <a:r>
              <a:rPr lang="en-US" dirty="0" smtClean="0"/>
              <a:t>Residents and faculty must have the opportunity to confidentially evaluate the program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writing </a:t>
            </a:r>
          </a:p>
          <a:p>
            <a:pPr lvl="1"/>
            <a:r>
              <a:rPr lang="en-US" dirty="0" smtClean="0"/>
              <a:t>At least annually</a:t>
            </a:r>
          </a:p>
          <a:p>
            <a:pPr lvl="1"/>
            <a:r>
              <a:rPr lang="en-US" dirty="0"/>
              <a:t>These results must be reviewed by the </a:t>
            </a:r>
            <a:r>
              <a:rPr lang="en-US" dirty="0" smtClean="0"/>
              <a:t>PEC</a:t>
            </a:r>
          </a:p>
          <a:p>
            <a:r>
              <a:rPr lang="en-US" dirty="0" smtClean="0"/>
              <a:t>Other obvious sources</a:t>
            </a:r>
          </a:p>
          <a:p>
            <a:pPr lvl="1"/>
            <a:r>
              <a:rPr lang="en-US" dirty="0" smtClean="0"/>
              <a:t>ACGME citations and remediation plans </a:t>
            </a:r>
          </a:p>
          <a:p>
            <a:pPr lvl="1"/>
            <a:r>
              <a:rPr lang="en-US" dirty="0" smtClean="0"/>
              <a:t>ACGME surveys</a:t>
            </a:r>
          </a:p>
          <a:p>
            <a:r>
              <a:rPr lang="en-US" dirty="0" smtClean="0"/>
              <a:t>Areas for Improvement</a:t>
            </a:r>
          </a:p>
          <a:p>
            <a:pPr lvl="1"/>
            <a:r>
              <a:rPr lang="en-US" dirty="0" smtClean="0"/>
              <a:t>3-5 is a good range</a:t>
            </a:r>
          </a:p>
          <a:p>
            <a:pPr lvl="1"/>
            <a:r>
              <a:rPr lang="en-US" dirty="0" smtClean="0"/>
              <a:t>Objective outcomes are best so that improvement is easier to document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98473" y="9002482"/>
            <a:ext cx="7906327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de-DE" sz="1600" dirty="0">
                <a:solidFill>
                  <a:srgbClr val="FFFFFF"/>
                </a:solidFill>
              </a:rPr>
              <a:t>Erickson JM, Duncan AM, Arenella PB. </a:t>
            </a:r>
            <a:r>
              <a:rPr lang="en-US" sz="1600" dirty="0">
                <a:solidFill>
                  <a:srgbClr val="FFFFFF"/>
                </a:solidFill>
              </a:rPr>
              <a:t>Using the Program Evaluation Committee as a Dynamic Vehicle for Improvement in Psychiatry Training. </a:t>
            </a:r>
            <a:r>
              <a:rPr lang="en-US" sz="1600" dirty="0" err="1">
                <a:solidFill>
                  <a:srgbClr val="FFFFFF"/>
                </a:solidFill>
              </a:rPr>
              <a:t>Acad</a:t>
            </a:r>
            <a:r>
              <a:rPr lang="en-US" sz="1600" dirty="0">
                <a:solidFill>
                  <a:srgbClr val="FFFFFF"/>
                </a:solidFill>
              </a:rPr>
              <a:t> Psychiatry. 2016;40(1):200-1.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23756" y="7699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19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10517781" cy="46937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Upon completion of this session, participants should be able to:</a:t>
            </a: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Define the minimal membership of the </a:t>
            </a:r>
            <a:r>
              <a:rPr lang="en-US" dirty="0" smtClean="0">
                <a:solidFill>
                  <a:schemeClr val="bg1"/>
                </a:solidFill>
              </a:rPr>
              <a:t>Program Evaluation Committee and </a:t>
            </a:r>
            <a:r>
              <a:rPr lang="en-US" dirty="0">
                <a:solidFill>
                  <a:schemeClr val="bg1"/>
                </a:solidFill>
              </a:rPr>
              <a:t>who else may be included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Define the responsibilities of the PEC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Name the five focus areas of the PEC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Describe the process of identifying and tracking areas for improvement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7764" y="73019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15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ACGME requirements for the PEC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Five focus areas </a:t>
            </a:r>
            <a:r>
              <a:rPr lang="en-US" dirty="0">
                <a:solidFill>
                  <a:schemeClr val="bg1"/>
                </a:solidFill>
              </a:rPr>
              <a:t>of the </a:t>
            </a:r>
            <a:r>
              <a:rPr lang="en-US" dirty="0" smtClean="0">
                <a:solidFill>
                  <a:schemeClr val="bg1"/>
                </a:solidFill>
              </a:rPr>
              <a:t>PEC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Annual Program Evaluation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Areas for Improvement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91235" y="78320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81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ACGME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program director must appoint the Program Evaluation Committee (PEC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written description of the PEC responsibilities must exist for each program</a:t>
            </a:r>
          </a:p>
          <a:p>
            <a:r>
              <a:rPr lang="en-US" dirty="0" smtClean="0"/>
              <a:t>Must meet at least annually</a:t>
            </a:r>
          </a:p>
          <a:p>
            <a:r>
              <a:rPr lang="en-US" dirty="0" smtClean="0"/>
              <a:t>PEC membership</a:t>
            </a:r>
          </a:p>
          <a:p>
            <a:pPr lvl="1"/>
            <a:r>
              <a:rPr lang="en-US" dirty="0" smtClean="0"/>
              <a:t>Be composed of at least two faculty members</a:t>
            </a:r>
          </a:p>
          <a:p>
            <a:pPr lvl="1"/>
            <a:r>
              <a:rPr lang="en-US" dirty="0" smtClean="0"/>
              <a:t>At least one resident/fellow is recommended</a:t>
            </a:r>
          </a:p>
          <a:p>
            <a:pPr lvl="1"/>
            <a:r>
              <a:rPr lang="en-US" dirty="0" smtClean="0"/>
              <a:t>The role of the PD is not defined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5771" y="9002482"/>
            <a:ext cx="7649029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ACGME. Common Program Requirements.  Available online at: https://www.acgme.org/Portals/0/PFAssets/ProgramRequirements/CPRs_2017-07-01.pdf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91235" y="7520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92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PEC Responsibilities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lanning</a:t>
            </a:r>
            <a:r>
              <a:rPr lang="en-US" dirty="0"/>
              <a:t>, developing, implementing, and evaluating educational activities of the </a:t>
            </a:r>
            <a:r>
              <a:rPr lang="en-US" dirty="0" smtClean="0"/>
              <a:t>program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eviewing </a:t>
            </a:r>
            <a:r>
              <a:rPr lang="en-US" dirty="0"/>
              <a:t>and making recommendations for revision of competency-based curriculum goals and </a:t>
            </a:r>
            <a:r>
              <a:rPr lang="en-US" dirty="0" smtClean="0"/>
              <a:t>objectives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ddressing </a:t>
            </a:r>
            <a:r>
              <a:rPr lang="en-US" dirty="0"/>
              <a:t>areas of non-compliance with ACGME </a:t>
            </a:r>
            <a:r>
              <a:rPr lang="en-US" dirty="0" smtClean="0"/>
              <a:t>standards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eviewing </a:t>
            </a:r>
            <a:r>
              <a:rPr lang="en-US" dirty="0"/>
              <a:t>the program annually using evaluations of faculty</a:t>
            </a:r>
            <a:r>
              <a:rPr lang="en-US" dirty="0" smtClean="0"/>
              <a:t>, residents</a:t>
            </a:r>
            <a:r>
              <a:rPr lang="en-US" dirty="0"/>
              <a:t>, and others </a:t>
            </a:r>
            <a:endParaRPr lang="en-US" dirty="0" smtClean="0"/>
          </a:p>
          <a:p>
            <a:r>
              <a:rPr lang="en-US" dirty="0" smtClean="0"/>
              <a:t>Create a written Annual Program Evaluation with action plan that delineates how initiatives will be measured and monitored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5771" y="9002482"/>
            <a:ext cx="7649029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ACGME. Common Program Requirements.  Available online at: https://www.acgme.org/Portals/0/PFAssets/ProgramRequirements/CPRs_2017-07-01.pdf 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11722" y="7659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1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Focus Areas of the PEC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Resident performance</a:t>
            </a:r>
          </a:p>
          <a:p>
            <a:r>
              <a:rPr lang="en-US" dirty="0" smtClean="0"/>
              <a:t>Faculty Development</a:t>
            </a:r>
          </a:p>
          <a:p>
            <a:r>
              <a:rPr lang="en-US" dirty="0" smtClean="0"/>
              <a:t>Graduate Performance, including performance on certification examinations</a:t>
            </a:r>
          </a:p>
          <a:p>
            <a:r>
              <a:rPr lang="en-US" dirty="0" smtClean="0"/>
              <a:t>Program quality using resident/fellow and faculty surveys plus other evaluation sources</a:t>
            </a:r>
          </a:p>
          <a:p>
            <a:r>
              <a:rPr lang="en-US" dirty="0" smtClean="0"/>
              <a:t>Progress on the previous year’s action plan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5771" y="9002482"/>
            <a:ext cx="7649029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ACGME. Common Program Requirements.  Available online at: https://www.acgme.org/Portals/0/PFAssets/ProgramRequirements/CPRs_2017-07-01.pdf 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57496" y="7520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68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The ACGME does not define how to do this</a:t>
            </a:r>
          </a:p>
          <a:p>
            <a:r>
              <a:rPr lang="en-US" dirty="0" smtClean="0"/>
              <a:t>Reasonable data points would include</a:t>
            </a:r>
          </a:p>
          <a:p>
            <a:pPr lvl="1"/>
            <a:r>
              <a:rPr lang="en-US" dirty="0" smtClean="0"/>
              <a:t>ITE exam scores</a:t>
            </a:r>
          </a:p>
          <a:p>
            <a:pPr lvl="1"/>
            <a:r>
              <a:rPr lang="en-US" dirty="0" smtClean="0"/>
              <a:t>Milestone data</a:t>
            </a:r>
          </a:p>
          <a:p>
            <a:pPr lvl="1"/>
            <a:r>
              <a:rPr lang="en-US" dirty="0" smtClean="0"/>
              <a:t>360-degree evaluation data</a:t>
            </a:r>
          </a:p>
          <a:p>
            <a:pPr lvl="1"/>
            <a:r>
              <a:rPr lang="en-US" dirty="0" smtClean="0"/>
              <a:t>Gestalt of the PEC members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24974" y="7434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66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Development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Faculty development versus CME</a:t>
            </a:r>
          </a:p>
          <a:p>
            <a:r>
              <a:rPr lang="en-US" dirty="0" smtClean="0"/>
              <a:t>How much and how often is not defined by the ACGME</a:t>
            </a:r>
          </a:p>
          <a:p>
            <a:r>
              <a:rPr lang="en-US" dirty="0" smtClean="0"/>
              <a:t>Best practices:</a:t>
            </a:r>
          </a:p>
          <a:p>
            <a:pPr lvl="1"/>
            <a:r>
              <a:rPr lang="en-US" dirty="0" smtClean="0"/>
              <a:t>Periodically conducted a needs assessment</a:t>
            </a:r>
          </a:p>
          <a:p>
            <a:pPr lvl="1"/>
            <a:r>
              <a:rPr lang="en-US" dirty="0" smtClean="0"/>
              <a:t>Keep a running list of available faculty development resources</a:t>
            </a:r>
          </a:p>
          <a:p>
            <a:pPr lvl="1"/>
            <a:r>
              <a:rPr lang="en-US" dirty="0" smtClean="0"/>
              <a:t>Keep an annual list of faculty development completed by program faculty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7616" y="7394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35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At a minimum must include performance on certification examinations</a:t>
            </a:r>
          </a:p>
          <a:p>
            <a:r>
              <a:rPr lang="en-US" dirty="0" smtClean="0"/>
              <a:t>Graduate surveys can offer a lot of data</a:t>
            </a:r>
          </a:p>
          <a:p>
            <a:r>
              <a:rPr lang="en-US" dirty="0" smtClean="0"/>
              <a:t>Other outcomes of interest may include:</a:t>
            </a:r>
          </a:p>
          <a:p>
            <a:pPr lvl="1"/>
            <a:r>
              <a:rPr lang="en-US" dirty="0" smtClean="0"/>
              <a:t>Scope of practice</a:t>
            </a:r>
          </a:p>
          <a:p>
            <a:pPr lvl="1"/>
            <a:r>
              <a:rPr lang="en-US" dirty="0" smtClean="0"/>
              <a:t>Location of practice</a:t>
            </a:r>
          </a:p>
          <a:p>
            <a:pPr lvl="1"/>
            <a:r>
              <a:rPr lang="en-US" dirty="0" smtClean="0"/>
              <a:t>Scholarly activity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02036" y="8933209"/>
            <a:ext cx="7102764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pt-BR" sz="1600" dirty="0">
                <a:solidFill>
                  <a:srgbClr val="FFFFFF"/>
                </a:solidFill>
              </a:rPr>
              <a:t>Rama JA, Falco C, Balmer DF. </a:t>
            </a:r>
            <a:r>
              <a:rPr lang="en-US" sz="1600" dirty="0">
                <a:solidFill>
                  <a:srgbClr val="FFFFFF"/>
                </a:solidFill>
              </a:rPr>
              <a:t>Using Appreciative Inquiry to Inform Program Evaluation in Graduate Medical Education. J Grad Med Educ. 2018;10(5):587-590.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10504" y="7486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94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511</Words>
  <Application>Microsoft Office PowerPoint</Application>
  <PresentationFormat>Custom</PresentationFormat>
  <Paragraphs>73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 Black </vt:lpstr>
      <vt:lpstr>The Program  Evaluation Committee</vt:lpstr>
      <vt:lpstr>Learning Objectives</vt:lpstr>
      <vt:lpstr>Agenda</vt:lpstr>
      <vt:lpstr>ACGME Requirements</vt:lpstr>
      <vt:lpstr>Required PEC Responsibilities</vt:lpstr>
      <vt:lpstr>Five Focus Areas of the PEC</vt:lpstr>
      <vt:lpstr>Resident Performance</vt:lpstr>
      <vt:lpstr>Faculty Development</vt:lpstr>
      <vt:lpstr>Graduate Performance</vt:lpstr>
      <vt:lpstr>Program Quality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Hopkins, Heather L.</dc:creator>
  <cp:lastModifiedBy>Seehusen, Dean</cp:lastModifiedBy>
  <cp:revision>58</cp:revision>
  <dcterms:modified xsi:type="dcterms:W3CDTF">2019-03-01T14:15:32Z</dcterms:modified>
</cp:coreProperties>
</file>