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2" r:id="rId2"/>
    <p:sldId id="356" r:id="rId3"/>
    <p:sldId id="323" r:id="rId4"/>
    <p:sldId id="351" r:id="rId5"/>
    <p:sldId id="355" r:id="rId6"/>
    <p:sldId id="308" r:id="rId7"/>
    <p:sldId id="309" r:id="rId8"/>
    <p:sldId id="329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gm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Portals/0/PFAssets/ProgramRequirements/CPRs_2017-07-01.pdf" TargetMode="External"/><Relationship Id="rId2" Type="http://schemas.openxmlformats.org/officeDocument/2006/relationships/hyperlink" Target="https://www.acgme.org/Portals/0/PDFs/Webinars/May09SelfStudy.pdf?ver=2015-11-06-120543-1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189973" y="3356448"/>
            <a:ext cx="11629556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 smtClean="0"/>
              <a:t>An Introduction to the ACGME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189973" y="6156862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the ACGME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4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ACGME going?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Defining educational characteristics of programs that produce high quality physicians</a:t>
            </a:r>
          </a:p>
          <a:p>
            <a:r>
              <a:rPr lang="en-US" dirty="0"/>
              <a:t>Defining the key </a:t>
            </a:r>
            <a:r>
              <a:rPr lang="en-US" dirty="0" smtClean="0"/>
              <a:t>indicators of quality and safety that should be used </a:t>
            </a:r>
            <a:r>
              <a:rPr lang="en-US" dirty="0"/>
              <a:t>to judge programs and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What threshold should be used to allow a program or institution to train physicians?</a:t>
            </a:r>
          </a:p>
          <a:p>
            <a:r>
              <a:rPr lang="en-US" dirty="0" smtClean="0"/>
              <a:t>Can competency-based training replace time-based training of physicians?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00276" y="8906894"/>
            <a:ext cx="600452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Nasca TJ, Weiss KB, </a:t>
            </a:r>
            <a:r>
              <a:rPr lang="en-US" sz="1600" dirty="0" err="1">
                <a:solidFill>
                  <a:srgbClr val="FFFFFF"/>
                </a:solidFill>
              </a:rPr>
              <a:t>Bagian</a:t>
            </a:r>
            <a:r>
              <a:rPr lang="en-US" sz="1600" dirty="0">
                <a:solidFill>
                  <a:srgbClr val="FFFFFF"/>
                </a:solidFill>
              </a:rPr>
              <a:t> JP, Brigham TP. The accreditation system after the "next accreditation system".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2014 Jan;89(1):27-9.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1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2" y="573858"/>
            <a:ext cx="11256817" cy="1045602"/>
          </a:xfrm>
        </p:spPr>
        <p:txBody>
          <a:bodyPr/>
          <a:lstStyle/>
          <a:p>
            <a:r>
              <a:rPr lang="en-US" dirty="0" smtClean="0"/>
              <a:t>Entrustable Professional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2" y="1619460"/>
            <a:ext cx="9872833" cy="4693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ACGME is now laying the groundwork to move residency programs toward using Entrustable Professional Activities (EPAs) as a core part of resident competency </a:t>
            </a:r>
            <a:r>
              <a:rPr lang="en-US" dirty="0" smtClean="0"/>
              <a:t>assessment</a:t>
            </a:r>
          </a:p>
          <a:p>
            <a:r>
              <a:rPr lang="en-US" dirty="0"/>
              <a:t>EPAs are observable </a:t>
            </a:r>
            <a:r>
              <a:rPr lang="en-US" dirty="0" smtClean="0"/>
              <a:t>activities that are required of practicing physicians</a:t>
            </a:r>
          </a:p>
          <a:p>
            <a:r>
              <a:rPr lang="en-US" dirty="0" smtClean="0"/>
              <a:t>Reflect one or more ACGME competencies</a:t>
            </a:r>
          </a:p>
          <a:p>
            <a:r>
              <a:rPr lang="en-US" dirty="0" smtClean="0"/>
              <a:t>Examples from Internal Medicine:</a:t>
            </a:r>
          </a:p>
          <a:p>
            <a:pPr lvl="1"/>
            <a:r>
              <a:rPr lang="en-US" sz="3200" dirty="0"/>
              <a:t>Resuscitate, stabilize, and care </a:t>
            </a:r>
            <a:r>
              <a:rPr lang="en-US" sz="3200" dirty="0" smtClean="0"/>
              <a:t>for unstable </a:t>
            </a:r>
            <a:r>
              <a:rPr lang="en-US" sz="3200" dirty="0"/>
              <a:t>or critically ill </a:t>
            </a:r>
            <a:r>
              <a:rPr lang="en-US" sz="3200" dirty="0" smtClean="0"/>
              <a:t>patients</a:t>
            </a:r>
          </a:p>
          <a:p>
            <a:pPr lvl="1"/>
            <a:r>
              <a:rPr lang="en-US" sz="3200" dirty="0"/>
              <a:t>Manage care of patients with </a:t>
            </a:r>
            <a:r>
              <a:rPr lang="en-US" sz="3200" dirty="0" smtClean="0"/>
              <a:t>chronic diseases </a:t>
            </a:r>
            <a:r>
              <a:rPr lang="en-US" sz="3200" dirty="0"/>
              <a:t>across multiple care settings.</a:t>
            </a:r>
            <a:endParaRPr lang="en-US" sz="9600" dirty="0" smtClean="0"/>
          </a:p>
          <a:p>
            <a:pPr lvl="1"/>
            <a:r>
              <a:rPr lang="en-US" dirty="0"/>
              <a:t>Demonstrate professional </a:t>
            </a:r>
            <a:r>
              <a:rPr lang="en-US" dirty="0" smtClean="0"/>
              <a:t>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8918" y="8782270"/>
            <a:ext cx="8665882" cy="8125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Caverzagie KJ, Cooney TG, Hemmer PA, Berkowitz L. The development of </a:t>
            </a:r>
            <a:r>
              <a:rPr lang="en-US" sz="1600" dirty="0" err="1">
                <a:solidFill>
                  <a:srgbClr val="FFFFFF"/>
                </a:solidFill>
              </a:rPr>
              <a:t>entrustable</a:t>
            </a:r>
            <a:r>
              <a:rPr lang="en-US" sz="1600" dirty="0">
                <a:solidFill>
                  <a:srgbClr val="FFFFFF"/>
                </a:solidFill>
              </a:rPr>
              <a:t> professional activities for internal medicine residency training: a report from the Education Redesign Committee of the Alliance for Academic Internal Medicine. </a:t>
            </a:r>
            <a:r>
              <a:rPr lang="en-US" sz="1600" dirty="0" err="1">
                <a:solidFill>
                  <a:srgbClr val="FFFFFF"/>
                </a:solidFill>
              </a:rPr>
              <a:t>Acad</a:t>
            </a:r>
            <a:r>
              <a:rPr lang="en-US" sz="1600" dirty="0">
                <a:solidFill>
                  <a:srgbClr val="FFFFFF"/>
                </a:solidFill>
              </a:rPr>
              <a:t> Med. 2015;90(4):479-84.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216911" cy="4693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Upon completion of this session, participants should be able to:</a:t>
            </a:r>
          </a:p>
          <a:p>
            <a:endParaRPr lang="en-US" dirty="0"/>
          </a:p>
          <a:p>
            <a:r>
              <a:rPr lang="en-US" dirty="0" smtClean="0"/>
              <a:t>Define common terms associated with the ACGME accreditation process</a:t>
            </a:r>
          </a:p>
          <a:p>
            <a:r>
              <a:rPr lang="en-US" dirty="0" smtClean="0"/>
              <a:t>Describe the modern accreditation cycle</a:t>
            </a:r>
          </a:p>
          <a:p>
            <a:r>
              <a:rPr lang="en-US" dirty="0" smtClean="0"/>
              <a:t>Describe the current state of competency-based evaluation of medical learners</a:t>
            </a:r>
          </a:p>
          <a:p>
            <a:r>
              <a:rPr lang="en-US" dirty="0"/>
              <a:t>Define the purpose of the Program Evaluation Committee and Clinical Competency Committee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142" y="348390"/>
            <a:ext cx="9872834" cy="1045602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528986"/>
            <a:ext cx="9872833" cy="4693799"/>
          </a:xfrm>
        </p:spPr>
        <p:txBody>
          <a:bodyPr/>
          <a:lstStyle/>
          <a:p>
            <a:r>
              <a:rPr lang="en-US" sz="2400" dirty="0"/>
              <a:t>Nasca TJ, Philibert I, Brigham T, Flynn TC. The next GME accreditation system--rationale and benefits. N </a:t>
            </a:r>
            <a:r>
              <a:rPr lang="en-US" sz="2400" dirty="0" err="1"/>
              <a:t>Engl</a:t>
            </a:r>
            <a:r>
              <a:rPr lang="en-US" sz="2400" dirty="0"/>
              <a:t> J Med. 2012 Mar 15;366(11):1051-6.</a:t>
            </a:r>
          </a:p>
          <a:p>
            <a:r>
              <a:rPr lang="en-US" sz="2400" dirty="0" smtClean="0"/>
              <a:t>Nasca </a:t>
            </a:r>
            <a:r>
              <a:rPr lang="en-US" sz="2400" dirty="0"/>
              <a:t>TJ, Weiss KB, </a:t>
            </a:r>
            <a:r>
              <a:rPr lang="en-US" sz="2400" dirty="0" err="1"/>
              <a:t>Bagian</a:t>
            </a:r>
            <a:r>
              <a:rPr lang="en-US" sz="2400" dirty="0"/>
              <a:t> JP, Brigham </a:t>
            </a:r>
            <a:r>
              <a:rPr lang="en-US" sz="2400" dirty="0" smtClean="0"/>
              <a:t>TP. The </a:t>
            </a:r>
            <a:r>
              <a:rPr lang="en-US" sz="2400" dirty="0"/>
              <a:t>accreditation system after the "next accreditation system</a:t>
            </a:r>
            <a:r>
              <a:rPr lang="en-US" sz="2400" dirty="0" smtClean="0"/>
              <a:t>".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2014 Jan;89(1):27-9.</a:t>
            </a:r>
          </a:p>
          <a:p>
            <a:r>
              <a:rPr lang="en-US" sz="2400" dirty="0" smtClean="0"/>
              <a:t>Accreditation Council for Graduate Medical Education.  </a:t>
            </a:r>
            <a:r>
              <a:rPr lang="en-US" sz="2400" dirty="0"/>
              <a:t>Available at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://www.acgme.org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Holt KD, Miller RS, </a:t>
            </a:r>
            <a:r>
              <a:rPr lang="en-US" sz="2400" dirty="0" err="1"/>
              <a:t>Vasilias</a:t>
            </a:r>
            <a:r>
              <a:rPr lang="en-US" sz="2400" dirty="0"/>
              <a:t> J, Byrne LM, Cable C, Grosso L, Bellini LM, McDonald </a:t>
            </a:r>
            <a:r>
              <a:rPr lang="en-US" sz="2400" dirty="0" smtClean="0"/>
              <a:t>FS. Relationships </a:t>
            </a:r>
            <a:r>
              <a:rPr lang="en-US" sz="2400" dirty="0"/>
              <a:t>Between the ACGME Resident and Faculty Surveys and Program Pass Rates on the ABIM Internal Medicine Certification </a:t>
            </a:r>
            <a:r>
              <a:rPr lang="en-US" sz="2400" dirty="0" smtClean="0"/>
              <a:t>Examination.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2018 Aug;93(8):1205-1211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Philibert I, Nasca </a:t>
            </a:r>
            <a:r>
              <a:rPr lang="en-US" sz="2400" dirty="0" smtClean="0"/>
              <a:t>TJ. The </a:t>
            </a:r>
            <a:r>
              <a:rPr lang="en-US" sz="2400" dirty="0"/>
              <a:t>Program Self-Study and the 10-Year Site Visit: Rationale for a New </a:t>
            </a:r>
            <a:r>
              <a:rPr lang="en-US" sz="2400" dirty="0" smtClean="0"/>
              <a:t>Approach. J </a:t>
            </a:r>
            <a:r>
              <a:rPr lang="en-US" sz="2400" dirty="0"/>
              <a:t>Grad Med Educ. 2015 Jun;7(2):310-2.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40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4" y="1936941"/>
            <a:ext cx="10145192" cy="4693799"/>
          </a:xfrm>
        </p:spPr>
        <p:txBody>
          <a:bodyPr/>
          <a:lstStyle/>
          <a:p>
            <a:r>
              <a:rPr lang="en-US" sz="2400" dirty="0" err="1" smtClean="0"/>
              <a:t>Philibert</a:t>
            </a:r>
            <a:r>
              <a:rPr lang="en-US" sz="2400" dirty="0" smtClean="0"/>
              <a:t> I, </a:t>
            </a:r>
            <a:r>
              <a:rPr lang="en-US" sz="2400" dirty="0" err="1" smtClean="0"/>
              <a:t>Lieh</a:t>
            </a:r>
            <a:r>
              <a:rPr lang="en-US" sz="2400" dirty="0" smtClean="0"/>
              <a:t>-Lai M. The Program Self-Study in the Next Accreditation System.  ACGME Webinar. May 9, 2014. Available at: </a:t>
            </a:r>
            <a:r>
              <a:rPr lang="en-US" sz="2400" dirty="0" smtClean="0">
                <a:hlinkClick r:id="rId2"/>
              </a:rPr>
              <a:t>https://www.acgme.org/Portals/0/PDFs/Webinars/May09SelfStudy.pdf?ver=2015-11-06-120543-130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Philibert</a:t>
            </a:r>
            <a:r>
              <a:rPr lang="en-US" sz="2400" dirty="0" smtClean="0"/>
              <a:t> I, </a:t>
            </a:r>
            <a:r>
              <a:rPr lang="en-US" sz="2400" dirty="0" err="1" smtClean="0"/>
              <a:t>Nasca</a:t>
            </a:r>
            <a:r>
              <a:rPr lang="en-US" sz="2400" dirty="0" smtClean="0"/>
              <a:t> TJ. The Program Self-Study and the 10-Year Site Visit: Rationale for a New Approach. J Grad Med Educ. 2015 Jun;7(2):310-2.</a:t>
            </a:r>
          </a:p>
          <a:p>
            <a:r>
              <a:rPr lang="en-US" sz="2400" dirty="0" smtClean="0"/>
              <a:t>ACGME. Common Program Requirements.  </a:t>
            </a:r>
            <a:r>
              <a:rPr lang="en-US" sz="2400" dirty="0"/>
              <a:t>Available online </a:t>
            </a:r>
            <a:r>
              <a:rPr lang="en-US" sz="2400" dirty="0" smtClean="0"/>
              <a:t>at: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www.acgme.org/Portals/0/PFAssets/ProgramRequirements/CPRs_2017-07-01.pdf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Caverzagie KJ, Cooney TG, Hemmer PA, Berkowitz </a:t>
            </a:r>
            <a:r>
              <a:rPr lang="en-US" sz="2400" dirty="0" smtClean="0"/>
              <a:t>L. The </a:t>
            </a:r>
            <a:r>
              <a:rPr lang="en-US" sz="2400" dirty="0"/>
              <a:t>development of </a:t>
            </a:r>
            <a:r>
              <a:rPr lang="en-US" sz="2400" dirty="0" err="1"/>
              <a:t>entrustable</a:t>
            </a:r>
            <a:r>
              <a:rPr lang="en-US" sz="2400" dirty="0"/>
              <a:t> professional activities for internal medicine residency training: a report from the Education Redesign Committee of the Alliance for Academic Internal </a:t>
            </a:r>
            <a:r>
              <a:rPr lang="en-US" sz="2400" dirty="0" smtClean="0"/>
              <a:t>Medicine. </a:t>
            </a:r>
            <a:r>
              <a:rPr lang="en-US" sz="2400" dirty="0" err="1" smtClean="0"/>
              <a:t>Acad</a:t>
            </a:r>
            <a:r>
              <a:rPr lang="en-US" sz="2400" dirty="0" smtClean="0"/>
              <a:t> </a:t>
            </a:r>
            <a:r>
              <a:rPr lang="en-US" sz="2400" dirty="0"/>
              <a:t>Med. </a:t>
            </a:r>
            <a:r>
              <a:rPr lang="en-US" sz="2400" dirty="0" smtClean="0"/>
              <a:t>2015;90(4</a:t>
            </a:r>
            <a:r>
              <a:rPr lang="en-US" sz="2400" dirty="0"/>
              <a:t>):479-84.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933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569</Words>
  <Application>Microsoft Office PowerPoint</Application>
  <PresentationFormat>Custom</PresentationFormat>
  <Paragraphs>41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 Black </vt:lpstr>
      <vt:lpstr>An Introduction to the ACGME</vt:lpstr>
      <vt:lpstr>The Future of the ACGME</vt:lpstr>
      <vt:lpstr>Where is the ACGME going?</vt:lpstr>
      <vt:lpstr>Entrustable Professional Activities</vt:lpstr>
      <vt:lpstr>Learning Objectives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100</cp:revision>
  <dcterms:modified xsi:type="dcterms:W3CDTF">2019-02-28T13:10:52Z</dcterms:modified>
</cp:coreProperties>
</file>