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338" r:id="rId3"/>
    <p:sldId id="349" r:id="rId4"/>
    <p:sldId id="350" r:id="rId5"/>
    <p:sldId id="353" r:id="rId6"/>
    <p:sldId id="352" r:id="rId7"/>
    <p:sldId id="354" r:id="rId8"/>
    <p:sldId id="317" r:id="rId9"/>
    <p:sldId id="340" r:id="rId10"/>
    <p:sldId id="318" r:id="rId11"/>
    <p:sldId id="348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  <p:sldLayoutId id="2147483665" r:id="rId7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6.em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6" y="573858"/>
            <a:ext cx="12610353" cy="1045602"/>
          </a:xfrm>
        </p:spPr>
        <p:txBody>
          <a:bodyPr/>
          <a:lstStyle/>
          <a:p>
            <a:r>
              <a:rPr lang="en-US" sz="4400" dirty="0"/>
              <a:t>Clinical Learning Environment Review (CLER) Visits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dirty="0" smtClean="0"/>
              <a:t>24 +/- 6 </a:t>
            </a:r>
            <a:r>
              <a:rPr lang="en-US" dirty="0"/>
              <a:t>months</a:t>
            </a:r>
          </a:p>
          <a:p>
            <a:r>
              <a:rPr lang="en-US" dirty="0"/>
              <a:t>Focused on institutional leadership</a:t>
            </a:r>
          </a:p>
          <a:p>
            <a:r>
              <a:rPr lang="en-US" dirty="0"/>
              <a:t>Designed to provide periodic feedback that addresses </a:t>
            </a:r>
            <a:r>
              <a:rPr lang="en-US" dirty="0" smtClean="0"/>
              <a:t>focus </a:t>
            </a:r>
            <a:r>
              <a:rPr lang="en-US" dirty="0"/>
              <a:t>areas: 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health care quality</a:t>
            </a:r>
          </a:p>
          <a:p>
            <a:pPr lvl="1"/>
            <a:r>
              <a:rPr lang="en-US" dirty="0"/>
              <a:t>care transitions</a:t>
            </a:r>
          </a:p>
          <a:p>
            <a:pPr lvl="1"/>
            <a:r>
              <a:rPr lang="en-US" dirty="0"/>
              <a:t>supervision</a:t>
            </a:r>
          </a:p>
          <a:p>
            <a:pPr lvl="1"/>
            <a:r>
              <a:rPr lang="en-US" dirty="0"/>
              <a:t>well-being</a:t>
            </a:r>
          </a:p>
          <a:p>
            <a:pPr lvl="1"/>
            <a:r>
              <a:rPr lang="en-US" dirty="0" smtClean="0"/>
              <a:t>professionalism</a:t>
            </a:r>
          </a:p>
          <a:p>
            <a:r>
              <a:rPr lang="en-US" dirty="0" smtClean="0"/>
              <a:t>Results are “fire-walled” off from the ACGME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8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83" y="338357"/>
            <a:ext cx="9872834" cy="1045602"/>
          </a:xfrm>
        </p:spPr>
        <p:txBody>
          <a:bodyPr/>
          <a:lstStyle/>
          <a:p>
            <a:r>
              <a:rPr lang="en-US" dirty="0" smtClean="0"/>
              <a:t>PDSA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35732" cy="6767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534" y="4538442"/>
            <a:ext cx="5035732" cy="67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696" y="1619460"/>
            <a:ext cx="11032845" cy="69469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9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Influence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1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 Patient Care</a:t>
            </a:r>
          </a:p>
          <a:p>
            <a:r>
              <a:rPr lang="en-US" dirty="0"/>
              <a:t> Medical Knowledge</a:t>
            </a:r>
          </a:p>
          <a:p>
            <a:r>
              <a:rPr lang="en-US" dirty="0"/>
              <a:t> Practice Based Learning and Improvement</a:t>
            </a:r>
          </a:p>
          <a:p>
            <a:r>
              <a:rPr lang="en-US" dirty="0"/>
              <a:t> Systems Based Practice</a:t>
            </a:r>
          </a:p>
          <a:p>
            <a:r>
              <a:rPr lang="en-US" dirty="0"/>
              <a:t> Professionalism</a:t>
            </a:r>
          </a:p>
          <a:p>
            <a:r>
              <a:rPr lang="en-US" dirty="0"/>
              <a:t> Interpersonal Skills and 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8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B06C-8D4E-4ED4-A09C-AD714BE1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675A-7C98-48DD-B226-65AE995F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2B54B-56B7-4044-9586-55E771EB7B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96"/>
          <a:stretch/>
        </p:blipFill>
        <p:spPr>
          <a:xfrm>
            <a:off x="0" y="0"/>
            <a:ext cx="13004800" cy="871601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Clinical Competence Committee (CCC)</a:t>
            </a:r>
          </a:p>
          <a:p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/>
              <a:t>of three faculty members</a:t>
            </a:r>
          </a:p>
          <a:p>
            <a:r>
              <a:rPr lang="en-US" dirty="0"/>
              <a:t>Duties</a:t>
            </a:r>
          </a:p>
          <a:p>
            <a:pPr lvl="1"/>
            <a:r>
              <a:rPr lang="en-US" dirty="0"/>
              <a:t>Review all resident evaluations semi-annually</a:t>
            </a:r>
          </a:p>
          <a:p>
            <a:pPr lvl="1"/>
            <a:r>
              <a:rPr lang="en-US" dirty="0"/>
              <a:t>Prepare Milestone evaluations semi-annually</a:t>
            </a:r>
          </a:p>
          <a:p>
            <a:pPr lvl="1"/>
            <a:r>
              <a:rPr lang="en-US" dirty="0"/>
              <a:t>Advise the PD regarding resident progress, including promotion (graduation), remediation, dismissal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9" y="9036423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1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Program Evaluation Committee (PEC)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2 faculty and 1 </a:t>
            </a:r>
            <a:r>
              <a:rPr lang="en-US" dirty="0" smtClean="0"/>
              <a:t>resident/fellow</a:t>
            </a:r>
            <a:endParaRPr lang="en-US" dirty="0"/>
          </a:p>
          <a:p>
            <a:r>
              <a:rPr lang="en-US" dirty="0"/>
              <a:t>Duties</a:t>
            </a:r>
          </a:p>
          <a:p>
            <a:pPr lvl="1"/>
            <a:r>
              <a:rPr lang="en-US" dirty="0"/>
              <a:t>Actively participate in planning, developing, implementing, and evaluating educational activities</a:t>
            </a:r>
          </a:p>
          <a:p>
            <a:pPr lvl="1"/>
            <a:r>
              <a:rPr lang="en-US" dirty="0"/>
              <a:t>Review and revise curriculum goals and objectives</a:t>
            </a:r>
          </a:p>
          <a:p>
            <a:pPr lvl="1"/>
            <a:r>
              <a:rPr lang="en-US" dirty="0"/>
              <a:t>Address areas of non-compliance with ACGME standards</a:t>
            </a:r>
          </a:p>
          <a:p>
            <a:pPr lvl="1"/>
            <a:r>
              <a:rPr lang="en-US" dirty="0"/>
              <a:t>Review the </a:t>
            </a:r>
            <a:r>
              <a:rPr lang="en-US" dirty="0" smtClean="0"/>
              <a:t>annual program evaluation </a:t>
            </a:r>
            <a:r>
              <a:rPr lang="en-US" dirty="0"/>
              <a:t>(APE) in a formal, systematic manner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9" y="9036423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Data 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Accreditation Data System (ADS)</a:t>
            </a:r>
          </a:p>
          <a:p>
            <a:pPr lvl="1"/>
            <a:r>
              <a:rPr lang="en-US" dirty="0" smtClean="0"/>
              <a:t>Yearly entry/validation of data to demonstrate a program is meeting requirements</a:t>
            </a:r>
          </a:p>
          <a:p>
            <a:pPr lvl="1"/>
            <a:r>
              <a:rPr lang="en-US" dirty="0" smtClean="0"/>
              <a:t>Similar across all specialties </a:t>
            </a:r>
          </a:p>
          <a:p>
            <a:pPr lvl="1"/>
            <a:r>
              <a:rPr lang="en-US" dirty="0" smtClean="0"/>
              <a:t>Useful for generating reports</a:t>
            </a:r>
          </a:p>
          <a:p>
            <a:r>
              <a:rPr lang="en-US" dirty="0" smtClean="0"/>
              <a:t>Resident Case Log System</a:t>
            </a:r>
          </a:p>
          <a:p>
            <a:pPr lvl="1"/>
            <a:r>
              <a:rPr lang="en-US" dirty="0" smtClean="0"/>
              <a:t>Recording and tracking mechanism for procedures</a:t>
            </a:r>
          </a:p>
          <a:p>
            <a:pPr lvl="1"/>
            <a:r>
              <a:rPr lang="en-US" dirty="0" smtClean="0"/>
              <a:t>More heavily used in surgical subspecialties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7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Surveys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Resident Surveys</a:t>
            </a:r>
          </a:p>
          <a:p>
            <a:r>
              <a:rPr lang="en-US" dirty="0" smtClean="0"/>
              <a:t>Faculty Surveys</a:t>
            </a:r>
          </a:p>
          <a:p>
            <a:r>
              <a:rPr lang="en-US" dirty="0" smtClean="0"/>
              <a:t>Related to outcomes</a:t>
            </a:r>
          </a:p>
          <a:p>
            <a:pPr lvl="1"/>
            <a:r>
              <a:rPr lang="en-US" dirty="0" smtClean="0"/>
              <a:t>There is a positive correlation between noncompliance reported on resident and faculty surveys and programs with less than 80% ABIM pass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9693" y="8785406"/>
            <a:ext cx="8355107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Holt KD, Miller RS, </a:t>
            </a:r>
            <a:r>
              <a:rPr lang="en-US" sz="1600" dirty="0" err="1">
                <a:solidFill>
                  <a:srgbClr val="FFFFFF"/>
                </a:solidFill>
              </a:rPr>
              <a:t>Vasilias</a:t>
            </a:r>
            <a:r>
              <a:rPr lang="en-US" sz="1600" dirty="0">
                <a:solidFill>
                  <a:srgbClr val="FFFFFF"/>
                </a:solidFill>
              </a:rPr>
              <a:t> J, Byrne LM, Cable C, Grosso L, Bellini LM, McDonald FS. Relationships Between the ACGME Resident and Faculty Surveys and Program Pass Rates on the ABIM Internal Medicine Certification Examination.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2018 Aug;93(8):1205-1211.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0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Hot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CLER Visits</a:t>
            </a:r>
          </a:p>
          <a:p>
            <a:r>
              <a:rPr lang="en-US" dirty="0" smtClean="0"/>
              <a:t>QIPS</a:t>
            </a:r>
            <a:endParaRPr lang="en-US" dirty="0"/>
          </a:p>
          <a:p>
            <a:r>
              <a:rPr lang="en-US" dirty="0" smtClean="0"/>
              <a:t>Well-Being</a:t>
            </a:r>
          </a:p>
          <a:p>
            <a:r>
              <a:rPr lang="en-US" dirty="0" smtClean="0"/>
              <a:t>Duty Hours</a:t>
            </a:r>
          </a:p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Transitions of Care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Scholarship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373</Words>
  <Application>Microsoft Office PowerPoint</Application>
  <PresentationFormat>Custom</PresentationFormat>
  <Paragraphs>70</Paragraphs>
  <Slides>11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 Black </vt:lpstr>
      <vt:lpstr>An Introduction to the ACGME</vt:lpstr>
      <vt:lpstr>Daily Influence</vt:lpstr>
      <vt:lpstr>ACGME Competencies</vt:lpstr>
      <vt:lpstr>PowerPoint Presentation</vt:lpstr>
      <vt:lpstr>CCC</vt:lpstr>
      <vt:lpstr>PEC</vt:lpstr>
      <vt:lpstr>Online Data Entry</vt:lpstr>
      <vt:lpstr>ACGME Surveys</vt:lpstr>
      <vt:lpstr>ACGME Hot Topics</vt:lpstr>
      <vt:lpstr>Clinical Learning Environment Review (CLER) Visits</vt:lpstr>
      <vt:lpstr>PDSA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99</cp:revision>
  <dcterms:modified xsi:type="dcterms:W3CDTF">2019-02-28T13:10:11Z</dcterms:modified>
</cp:coreProperties>
</file>