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2" r:id="rId2"/>
    <p:sldId id="340" r:id="rId3"/>
    <p:sldId id="321" r:id="rId4"/>
    <p:sldId id="327" r:id="rId5"/>
    <p:sldId id="331" r:id="rId6"/>
    <p:sldId id="341" r:id="rId7"/>
    <p:sldId id="325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30" y="78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372157" y="2311420"/>
            <a:ext cx="1123836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8800" dirty="0" smtClean="0"/>
              <a:t>The Clinical Competency Committee</a:t>
            </a:r>
            <a:endParaRPr sz="88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581163" y="6181914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</a:t>
            </a:r>
            <a:r>
              <a:rPr lang="en-US" sz="2400" dirty="0" smtClean="0"/>
              <a:t>Dean </a:t>
            </a:r>
            <a:r>
              <a:rPr lang="en-US" sz="2400" dirty="0"/>
              <a:t>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655926" cy="4693799"/>
          </a:xfrm>
        </p:spPr>
        <p:txBody>
          <a:bodyPr/>
          <a:lstStyle/>
          <a:p>
            <a:r>
              <a:rPr lang="en-US" dirty="0"/>
              <a:t>Assigning one or more members to review certain residents, or certain data, before the meeting </a:t>
            </a:r>
            <a:r>
              <a:rPr lang="en-US" dirty="0" smtClean="0"/>
              <a:t>will save </a:t>
            </a:r>
            <a:r>
              <a:rPr lang="en-US" dirty="0"/>
              <a:t>time</a:t>
            </a:r>
          </a:p>
          <a:p>
            <a:r>
              <a:rPr lang="en-US" dirty="0"/>
              <a:t>The ACGME </a:t>
            </a:r>
            <a:r>
              <a:rPr lang="en-US" dirty="0" smtClean="0"/>
              <a:t>discourages </a:t>
            </a:r>
            <a:r>
              <a:rPr lang="en-US" dirty="0"/>
              <a:t>simple use of statistical data or use of </a:t>
            </a:r>
            <a:r>
              <a:rPr lang="en-US" dirty="0" smtClean="0"/>
              <a:t>a single data point </a:t>
            </a:r>
            <a:r>
              <a:rPr lang="en-US" dirty="0"/>
              <a:t>to assign make </a:t>
            </a:r>
            <a:r>
              <a:rPr lang="en-US" dirty="0" smtClean="0"/>
              <a:t>determinations</a:t>
            </a:r>
            <a:endParaRPr lang="en-US" dirty="0"/>
          </a:p>
          <a:p>
            <a:r>
              <a:rPr lang="en-US" dirty="0"/>
              <a:t>If during a given period, not enough data on a milestone has been gathered, hold the prior milestone rating</a:t>
            </a:r>
          </a:p>
          <a:p>
            <a:r>
              <a:rPr lang="en-US" dirty="0"/>
              <a:t>The goal is consensus; the ACGME discourages voting</a:t>
            </a:r>
          </a:p>
          <a:p>
            <a:r>
              <a:rPr lang="en-US" dirty="0"/>
              <a:t>The CCC </a:t>
            </a:r>
            <a:r>
              <a:rPr lang="en-US" dirty="0" smtClean="0"/>
              <a:t>only advises; </a:t>
            </a:r>
            <a:r>
              <a:rPr lang="en-US" dirty="0"/>
              <a:t>the PD has final authority for assessment, promotion and </a:t>
            </a:r>
            <a:r>
              <a:rPr lang="en-US" dirty="0" smtClean="0"/>
              <a:t>graduation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Clinical Competency Committees 2nd Edition. Available at: https://www.acgme.org/Portals/0/ACGMEClinicalCompetencyCommitteeGuidebook.pdf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28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7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7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CCC Duties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Determine baseline milestones for fellows accepted into to a program that do not meet the standard eligibility requirements within 6 weeks of matriculation</a:t>
            </a:r>
          </a:p>
          <a:p>
            <a:r>
              <a:rPr lang="en-US" dirty="0" smtClean="0"/>
              <a:t>May help create and monitor </a:t>
            </a:r>
            <a:r>
              <a:rPr lang="en-US" dirty="0"/>
              <a:t>remediation plans for residents in </a:t>
            </a:r>
            <a:r>
              <a:rPr lang="en-US" dirty="0" smtClean="0"/>
              <a:t>difficulty</a:t>
            </a:r>
          </a:p>
          <a:p>
            <a:r>
              <a:rPr lang="en-US" dirty="0" smtClean="0"/>
              <a:t>Identify potential improvements in the program’s evaluation process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Clinical Competency Committees 2nd Edition. Available at: https://www.acgme.org/Portals/0/ACGMEClinicalCompetencyCommitteeGuidebook.pdf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68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9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Meeting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081160" cy="4693799"/>
          </a:xfrm>
        </p:spPr>
        <p:txBody>
          <a:bodyPr/>
          <a:lstStyle/>
          <a:p>
            <a:r>
              <a:rPr lang="en-US" dirty="0"/>
              <a:t>Have enough time</a:t>
            </a:r>
          </a:p>
          <a:p>
            <a:r>
              <a:rPr lang="en-US" dirty="0" smtClean="0"/>
              <a:t>Use the same approach for every resident</a:t>
            </a:r>
          </a:p>
          <a:p>
            <a:r>
              <a:rPr lang="en-US" dirty="0" smtClean="0"/>
              <a:t>Have </a:t>
            </a:r>
            <a:r>
              <a:rPr lang="en-US" dirty="0"/>
              <a:t>a method to ensure all voices are </a:t>
            </a:r>
            <a:r>
              <a:rPr lang="en-US" dirty="0" smtClean="0"/>
              <a:t>heard</a:t>
            </a:r>
          </a:p>
          <a:p>
            <a:pPr lvl="1"/>
            <a:r>
              <a:rPr lang="en-US" dirty="0"/>
              <a:t>Consider starting with the junior person</a:t>
            </a:r>
          </a:p>
          <a:p>
            <a:pPr lvl="1"/>
            <a:r>
              <a:rPr lang="en-US" dirty="0"/>
              <a:t>The Chair should speak last</a:t>
            </a:r>
          </a:p>
          <a:p>
            <a:pPr lvl="1"/>
            <a:r>
              <a:rPr lang="en-US" dirty="0"/>
              <a:t>The PD should speak the least or not at </a:t>
            </a:r>
            <a:r>
              <a:rPr lang="en-US" dirty="0" smtClean="0"/>
              <a:t>all</a:t>
            </a:r>
            <a:endParaRPr lang="en-US" dirty="0"/>
          </a:p>
          <a:p>
            <a:r>
              <a:rPr lang="en-US" dirty="0" smtClean="0"/>
              <a:t>Consider designating a “Devil’s Advocate”</a:t>
            </a:r>
          </a:p>
          <a:p>
            <a:r>
              <a:rPr lang="en-US" dirty="0" smtClean="0"/>
              <a:t>Have a solid documentation plan</a:t>
            </a:r>
          </a:p>
          <a:p>
            <a:r>
              <a:rPr lang="en-US" dirty="0" smtClean="0"/>
              <a:t>Have a solid communication plan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5771" y="9002482"/>
            <a:ext cx="7649029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ACGME. Clinical Competency Committees 2nd Edition. Available at: https://www.acgme.org/Portals/0/ACGMEClinicalCompetencyCommitteeGuidebook.pdf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53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Broad CCC Approaches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4" y="1994059"/>
            <a:ext cx="10055033" cy="4693799"/>
          </a:xfrm>
        </p:spPr>
        <p:txBody>
          <a:bodyPr/>
          <a:lstStyle/>
          <a:p>
            <a:r>
              <a:rPr lang="en-US" dirty="0" smtClean="0"/>
              <a:t>Problem Identification Model (by far the most common)</a:t>
            </a:r>
          </a:p>
          <a:p>
            <a:pPr lvl="1"/>
            <a:r>
              <a:rPr lang="en-US" dirty="0" smtClean="0"/>
              <a:t>Looking for red flags</a:t>
            </a:r>
          </a:p>
          <a:p>
            <a:pPr lvl="1"/>
            <a:r>
              <a:rPr lang="en-US" dirty="0" smtClean="0"/>
              <a:t>Most time spent on low performing residents</a:t>
            </a:r>
          </a:p>
          <a:p>
            <a:pPr lvl="1"/>
            <a:r>
              <a:rPr lang="en-US" dirty="0" smtClean="0"/>
              <a:t>Focus on global performance</a:t>
            </a:r>
          </a:p>
          <a:p>
            <a:pPr lvl="1"/>
            <a:r>
              <a:rPr lang="en-US" dirty="0" smtClean="0"/>
              <a:t>Provides less effective feedback to learners</a:t>
            </a:r>
          </a:p>
          <a:p>
            <a:r>
              <a:rPr lang="en-US" dirty="0" smtClean="0"/>
              <a:t>Developmental Model</a:t>
            </a:r>
          </a:p>
          <a:p>
            <a:pPr lvl="1"/>
            <a:r>
              <a:rPr lang="en-US" dirty="0" smtClean="0"/>
              <a:t>Data synthesis is very time consuming</a:t>
            </a:r>
          </a:p>
          <a:p>
            <a:pPr lvl="1"/>
            <a:r>
              <a:rPr lang="en-US" dirty="0" smtClean="0"/>
              <a:t>Focus on comparing performance to milestones</a:t>
            </a:r>
          </a:p>
          <a:p>
            <a:pPr lvl="1"/>
            <a:r>
              <a:rPr lang="en-US" dirty="0" smtClean="0"/>
              <a:t>Assessment more balanced and nuanced</a:t>
            </a:r>
          </a:p>
          <a:p>
            <a:pPr lvl="1"/>
            <a:r>
              <a:rPr lang="en-US" dirty="0" smtClean="0"/>
              <a:t>Feedback framed in developmental language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5381897" y="8791302"/>
            <a:ext cx="7994469" cy="81252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Hauer KE, </a:t>
            </a:r>
            <a:r>
              <a:rPr lang="en-US" sz="1600" dirty="0" err="1">
                <a:solidFill>
                  <a:srgbClr val="FFFFFF"/>
                </a:solidFill>
              </a:rPr>
              <a:t>Chesluk</a:t>
            </a:r>
            <a:r>
              <a:rPr lang="en-US" sz="1600" dirty="0">
                <a:solidFill>
                  <a:srgbClr val="FFFFFF"/>
                </a:solidFill>
              </a:rPr>
              <a:t> B, </a:t>
            </a:r>
            <a:r>
              <a:rPr lang="en-US" sz="1600" dirty="0" err="1">
                <a:solidFill>
                  <a:srgbClr val="FFFFFF"/>
                </a:solidFill>
              </a:rPr>
              <a:t>Iobst</a:t>
            </a:r>
            <a:r>
              <a:rPr lang="en-US" sz="1600" dirty="0">
                <a:solidFill>
                  <a:srgbClr val="FFFFFF"/>
                </a:solidFill>
              </a:rPr>
              <a:t> W, </a:t>
            </a:r>
            <a:r>
              <a:rPr lang="en-US" sz="1600" dirty="0" err="1">
                <a:solidFill>
                  <a:srgbClr val="FFFFFF"/>
                </a:solidFill>
              </a:rPr>
              <a:t>Holmboe</a:t>
            </a:r>
            <a:r>
              <a:rPr lang="en-US" sz="1600" dirty="0">
                <a:solidFill>
                  <a:srgbClr val="FFFFFF"/>
                </a:solidFill>
              </a:rPr>
              <a:t> E, Baron RB, </a:t>
            </a:r>
            <a:r>
              <a:rPr lang="en-US" sz="1600" dirty="0" err="1">
                <a:solidFill>
                  <a:srgbClr val="FFFFFF"/>
                </a:solidFill>
              </a:rPr>
              <a:t>Boscardin</a:t>
            </a:r>
            <a:r>
              <a:rPr lang="en-US" sz="1600" dirty="0">
                <a:solidFill>
                  <a:srgbClr val="FFFFFF"/>
                </a:solidFill>
              </a:rPr>
              <a:t> CK, Cate OT, O'Sullivan PS. Reviewing residents' competence: a qualitative study of the role of clinical competency committees in performance assessment. </a:t>
            </a:r>
            <a:r>
              <a:rPr lang="en-US" sz="1600" dirty="0" err="1">
                <a:solidFill>
                  <a:srgbClr val="FFFFFF"/>
                </a:solidFill>
              </a:rPr>
              <a:t>Acad</a:t>
            </a:r>
            <a:r>
              <a:rPr lang="en-US" sz="1600" dirty="0">
                <a:solidFill>
                  <a:srgbClr val="FFFFFF"/>
                </a:solidFill>
              </a:rPr>
              <a:t> Med. 2015;90(8):1084-92. PMID: 25901876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9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Food for Thought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59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Pitfalls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Spending a disproportionate time on residents in difficulty</a:t>
            </a:r>
            <a:endParaRPr lang="en-US" dirty="0"/>
          </a:p>
          <a:p>
            <a:r>
              <a:rPr lang="en-US" dirty="0" smtClean="0"/>
              <a:t>Relying too heavily on the least reliable evaluation tools, such as end of rotation evaluations</a:t>
            </a:r>
          </a:p>
          <a:p>
            <a:r>
              <a:rPr lang="en-US" dirty="0" smtClean="0"/>
              <a:t>Too little, or too much, data</a:t>
            </a:r>
          </a:p>
          <a:p>
            <a:r>
              <a:rPr lang="en-US" dirty="0" smtClean="0"/>
              <a:t>Lack of confidentiality</a:t>
            </a:r>
          </a:p>
          <a:p>
            <a:r>
              <a:rPr lang="en-US" dirty="0" smtClean="0"/>
              <a:t>Lack of a solid communication strategy to the resident</a:t>
            </a:r>
          </a:p>
          <a:p>
            <a:r>
              <a:rPr lang="en-US" dirty="0" smtClean="0"/>
              <a:t>Groupthink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2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417</Words>
  <Application>Microsoft Office PowerPoint</Application>
  <PresentationFormat>Custom</PresentationFormat>
  <Paragraphs>47</Paragraphs>
  <Slides>7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 Black </vt:lpstr>
      <vt:lpstr>The Clinical Competency Committee</vt:lpstr>
      <vt:lpstr>Assessing Milestones</vt:lpstr>
      <vt:lpstr>Additional CCC Duties</vt:lpstr>
      <vt:lpstr>Running the Meeting</vt:lpstr>
      <vt:lpstr>Two Broad CCC Approaches</vt:lpstr>
      <vt:lpstr>CCC Food for Thought</vt:lpstr>
      <vt:lpstr>Common Pitfalls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114</cp:revision>
  <dcterms:modified xsi:type="dcterms:W3CDTF">2019-02-28T17:33:17Z</dcterms:modified>
</cp:coreProperties>
</file>