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2" r:id="rId2"/>
    <p:sldId id="317" r:id="rId3"/>
    <p:sldId id="338" r:id="rId4"/>
    <p:sldId id="319" r:id="rId5"/>
    <p:sldId id="324" r:id="rId6"/>
    <p:sldId id="334" r:id="rId7"/>
    <p:sldId id="335" r:id="rId8"/>
    <p:sldId id="326" r:id="rId9"/>
    <p:sldId id="339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30" y="7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372157" y="2311420"/>
            <a:ext cx="1123836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8800" dirty="0" smtClean="0"/>
              <a:t>The Clinical Competency Committee</a:t>
            </a:r>
            <a:endParaRPr sz="88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</a:t>
            </a:r>
            <a:r>
              <a:rPr lang="en-US" sz="2400" dirty="0" smtClean="0"/>
              <a:t>Dean </a:t>
            </a:r>
            <a:r>
              <a:rPr lang="en-US" sz="2400" dirty="0"/>
              <a:t>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Resident Perspective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Higher quality and quantity of feedback</a:t>
            </a:r>
          </a:p>
          <a:p>
            <a:r>
              <a:rPr lang="en-US" dirty="0" smtClean="0"/>
              <a:t>Performance is measured against a national set of standards (milestones)</a:t>
            </a:r>
          </a:p>
          <a:p>
            <a:r>
              <a:rPr lang="en-US" dirty="0" smtClean="0"/>
              <a:t>Increases transparency of evaluations</a:t>
            </a:r>
          </a:p>
          <a:p>
            <a:r>
              <a:rPr lang="en-US" dirty="0" smtClean="0"/>
              <a:t>More perspectives lessens the likelihood of a skewed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Structure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01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3" y="573858"/>
            <a:ext cx="11217628" cy="1045602"/>
          </a:xfrm>
        </p:spPr>
        <p:txBody>
          <a:bodyPr/>
          <a:lstStyle/>
          <a:p>
            <a:r>
              <a:rPr lang="en-US" dirty="0"/>
              <a:t>Minimal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PD must appoint the CCC</a:t>
            </a:r>
          </a:p>
          <a:p>
            <a:r>
              <a:rPr lang="en-US" dirty="0" smtClean="0"/>
              <a:t>Three faculty members</a:t>
            </a:r>
          </a:p>
          <a:p>
            <a:r>
              <a:rPr lang="en-US" dirty="0" smtClean="0"/>
              <a:t>Written description of responsibilities</a:t>
            </a:r>
          </a:p>
          <a:p>
            <a:r>
              <a:rPr lang="en-US" dirty="0" smtClean="0"/>
              <a:t>Advise the PD on resident progress, promotion, graduation, dismissal</a:t>
            </a:r>
          </a:p>
          <a:p>
            <a:r>
              <a:rPr lang="en-US" dirty="0" smtClean="0"/>
              <a:t>Review of residents and prepare milestone evaluations semi-annually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Common Program Requirements.  Available online at: https://www.acgme.org/Portals/0/PFAssets/ProgramRequirements/CPRs_2017-07-01.pdf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4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and Constitution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The minimum is set (3) but the maximum is not set</a:t>
            </a:r>
          </a:p>
          <a:p>
            <a:r>
              <a:rPr lang="en-US" dirty="0" smtClean="0"/>
              <a:t>A program may have more than 1 CCC; for instance based on PGY level or competencies</a:t>
            </a:r>
          </a:p>
          <a:p>
            <a:r>
              <a:rPr lang="en-US" dirty="0" smtClean="0"/>
              <a:t>The literature suggests 5-7 members is ideal</a:t>
            </a:r>
            <a:r>
              <a:rPr lang="en-US" dirty="0"/>
              <a:t> </a:t>
            </a:r>
            <a:r>
              <a:rPr lang="en-US" dirty="0" smtClean="0"/>
              <a:t>and more than 10 members becomes counterproductive</a:t>
            </a:r>
          </a:p>
          <a:p>
            <a:r>
              <a:rPr lang="en-US" dirty="0" smtClean="0"/>
              <a:t>Diverse groups make better decisions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09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Structural </a:t>
            </a:r>
            <a:r>
              <a:rPr lang="en-US" dirty="0"/>
              <a:t>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133411" cy="4693799"/>
          </a:xfrm>
        </p:spPr>
        <p:txBody>
          <a:bodyPr/>
          <a:lstStyle/>
          <a:p>
            <a:r>
              <a:rPr lang="en-US" dirty="0"/>
              <a:t>Some specialties have additional rules (in anesthesia, for example, </a:t>
            </a:r>
            <a:r>
              <a:rPr lang="en-US" dirty="0" smtClean="0"/>
              <a:t>the PD cannot Chair </a:t>
            </a:r>
            <a:r>
              <a:rPr lang="en-US" dirty="0"/>
              <a:t>the CCC)</a:t>
            </a:r>
          </a:p>
          <a:p>
            <a:r>
              <a:rPr lang="en-US" dirty="0" smtClean="0"/>
              <a:t>Additional </a:t>
            </a:r>
            <a:r>
              <a:rPr lang="en-US" dirty="0"/>
              <a:t>physician faculty can </a:t>
            </a:r>
            <a:r>
              <a:rPr lang="en-US" dirty="0" smtClean="0"/>
              <a:t>come from </a:t>
            </a:r>
            <a:r>
              <a:rPr lang="en-US" dirty="0"/>
              <a:t>other programs</a:t>
            </a:r>
          </a:p>
          <a:p>
            <a:r>
              <a:rPr lang="en-US" dirty="0"/>
              <a:t>Other health professionals can be assigned if they have extensive contact with the residents</a:t>
            </a:r>
          </a:p>
          <a:p>
            <a:r>
              <a:rPr lang="en-US" dirty="0"/>
              <a:t>Chief residents that have graduated the core program can be assigned to the CCC</a:t>
            </a:r>
          </a:p>
          <a:p>
            <a:r>
              <a:rPr lang="en-US" dirty="0" smtClean="0"/>
              <a:t>Program </a:t>
            </a:r>
            <a:r>
              <a:rPr lang="en-US" dirty="0"/>
              <a:t>Coordinators may administratively attend the CCC; any input should only be provided through standard evaluation channels such as 360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evaluations</a:t>
            </a:r>
            <a:endParaRPr lang="en-US" dirty="0"/>
          </a:p>
          <a:p>
            <a:r>
              <a:rPr lang="en-US" dirty="0"/>
              <a:t>A “public member” is </a:t>
            </a:r>
            <a:r>
              <a:rPr lang="en-US" dirty="0" smtClean="0"/>
              <a:t>allowable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34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Meetings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5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CCC 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133411" cy="4693799"/>
          </a:xfrm>
        </p:spPr>
        <p:txBody>
          <a:bodyPr/>
          <a:lstStyle/>
          <a:p>
            <a:r>
              <a:rPr lang="en-US" dirty="0" smtClean="0"/>
              <a:t>The PD and CCC Chair, if different, should determine how the CCC will generally function</a:t>
            </a:r>
          </a:p>
          <a:p>
            <a:r>
              <a:rPr lang="en-US" dirty="0" smtClean="0"/>
              <a:t>The Chair, should develop a shared mental model with the CCC members covering: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milestones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role of the CCC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CCC process for that program</a:t>
            </a:r>
          </a:p>
          <a:p>
            <a:r>
              <a:rPr lang="en-US" dirty="0" smtClean="0"/>
              <a:t>Create a map, or matrix, showing where each milestone is taught and evaluated in the program’s curriculum </a:t>
            </a:r>
          </a:p>
          <a:p>
            <a:pPr lvl="1"/>
            <a:r>
              <a:rPr lang="en-US" dirty="0" smtClean="0"/>
              <a:t>Make note of “gaps” discovered in the map</a:t>
            </a:r>
          </a:p>
          <a:p>
            <a:pPr lvl="1"/>
            <a:r>
              <a:rPr lang="en-US" dirty="0" smtClean="0"/>
              <a:t>Note tools that do not seem to add much to the evaluation process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Mapping Examples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40379" y="4121137"/>
            <a:ext cx="2478378" cy="1954575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bg1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r>
              <a:rPr lang="en-US" dirty="0" smtClean="0"/>
              <a:t>IM Milestone ICS1: Communicates </a:t>
            </a:r>
            <a:r>
              <a:rPr lang="en-US" dirty="0"/>
              <a:t>effectively with patients and caregivers. 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6994" y="4124500"/>
            <a:ext cx="3979817" cy="1954575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bg1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r>
              <a:rPr lang="en-US" dirty="0" smtClean="0"/>
              <a:t>IM Milestone PC1</a:t>
            </a:r>
            <a:r>
              <a:rPr lang="en-US" dirty="0"/>
              <a:t>: Gathers and synthesizes essential and accurate information to define each patient’s clinical problem(s).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64028" y="4495707"/>
            <a:ext cx="2181497" cy="1205434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algn="ctr"/>
            <a:r>
              <a:rPr lang="en-US" dirty="0" smtClean="0"/>
              <a:t>ICU rotation evaluation by faculty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034" y="2210030"/>
            <a:ext cx="2181497" cy="1205434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bg2">
                <a:lumMod val="40000"/>
                <a:lumOff val="6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algn="ctr"/>
            <a:r>
              <a:rPr lang="en-US" dirty="0" smtClean="0"/>
              <a:t>Clinic rotation evaluation by faculty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76697" y="1975486"/>
            <a:ext cx="0" cy="600891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dash"/>
            <a:round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/>
          <p:cNvSpPr/>
          <p:nvPr/>
        </p:nvSpPr>
        <p:spPr>
          <a:xfrm>
            <a:off x="192584" y="4774925"/>
            <a:ext cx="925966" cy="456293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rgbClr val="FF0000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algn="ctr"/>
            <a:r>
              <a:rPr lang="en-US" dirty="0" smtClean="0"/>
              <a:t>OSCE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4033" y="7176667"/>
            <a:ext cx="2181497" cy="456293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algn="ctr"/>
            <a:r>
              <a:rPr lang="en-US" dirty="0" smtClean="0"/>
              <a:t>Mini-CEX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28302" y="7265804"/>
            <a:ext cx="2181497" cy="1205434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rgbClr val="7030A0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algn="ctr"/>
            <a:r>
              <a:rPr lang="en-US" dirty="0" smtClean="0"/>
              <a:t>Ward rotation evaluation by faculty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28301" y="1863022"/>
            <a:ext cx="2181497" cy="1205434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algn="ctr"/>
            <a:r>
              <a:rPr lang="en-US" dirty="0" smtClean="0"/>
              <a:t>ICU rotation evaluation by faculty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Right Arrow 13"/>
          <p:cNvSpPr/>
          <p:nvPr/>
        </p:nvSpPr>
        <p:spPr>
          <a:xfrm rot="18142897">
            <a:off x="2440244" y="6303262"/>
            <a:ext cx="762360" cy="602717"/>
          </a:xfrm>
          <a:prstGeom prst="rightArrow">
            <a:avLst/>
          </a:prstGeom>
          <a:solidFill>
            <a:srgbClr val="92D050"/>
          </a:solidFill>
          <a:ln w="127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4435836" y="6392890"/>
            <a:ext cx="790460" cy="602717"/>
          </a:xfrm>
          <a:prstGeom prst="rightArrow">
            <a:avLst/>
          </a:prstGeom>
          <a:solidFill>
            <a:srgbClr val="92D050"/>
          </a:solidFill>
          <a:ln w="127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4474268" y="3315894"/>
            <a:ext cx="689558" cy="602717"/>
          </a:xfrm>
          <a:prstGeom prst="rightArrow">
            <a:avLst/>
          </a:prstGeom>
          <a:solidFill>
            <a:srgbClr val="92D050"/>
          </a:solidFill>
          <a:ln w="127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ight Arrow 16"/>
          <p:cNvSpPr/>
          <p:nvPr/>
        </p:nvSpPr>
        <p:spPr>
          <a:xfrm rot="4209581">
            <a:off x="2408654" y="3468623"/>
            <a:ext cx="483326" cy="602717"/>
          </a:xfrm>
          <a:prstGeom prst="rightArrow">
            <a:avLst/>
          </a:prstGeom>
          <a:solidFill>
            <a:srgbClr val="92D050"/>
          </a:solidFill>
          <a:ln w="127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297067" y="4701712"/>
            <a:ext cx="601410" cy="602717"/>
          </a:xfrm>
          <a:prstGeom prst="rightArrow">
            <a:avLst/>
          </a:prstGeom>
          <a:solidFill>
            <a:srgbClr val="92D050"/>
          </a:solidFill>
          <a:ln w="127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9341178" y="4797065"/>
            <a:ext cx="907715" cy="602717"/>
          </a:xfrm>
          <a:prstGeom prst="rightArrow">
            <a:avLst/>
          </a:prstGeom>
          <a:solidFill>
            <a:srgbClr val="92D050"/>
          </a:solidFill>
          <a:ln w="12700" cap="flat">
            <a:solidFill>
              <a:schemeClr val="accent3">
                <a:lumMod val="50000"/>
              </a:schemeClr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7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419</Words>
  <Application>Microsoft Office PowerPoint</Application>
  <PresentationFormat>Custom</PresentationFormat>
  <Paragraphs>50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 Black </vt:lpstr>
      <vt:lpstr>The Clinical Competency Committee</vt:lpstr>
      <vt:lpstr>From the Resident Perspective</vt:lpstr>
      <vt:lpstr>CCC Structure</vt:lpstr>
      <vt:lpstr>Minimal Requirements</vt:lpstr>
      <vt:lpstr>Size and Constitution</vt:lpstr>
      <vt:lpstr>CCC Structural Options</vt:lpstr>
      <vt:lpstr>CCC Meetings</vt:lpstr>
      <vt:lpstr>Preparing for CCC Meetings</vt:lpstr>
      <vt:lpstr>Two Mapping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117</cp:revision>
  <dcterms:modified xsi:type="dcterms:W3CDTF">2019-02-28T17:35:03Z</dcterms:modified>
</cp:coreProperties>
</file>