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2" r:id="rId2"/>
    <p:sldId id="265" r:id="rId3"/>
    <p:sldId id="266" r:id="rId4"/>
    <p:sldId id="336" r:id="rId5"/>
    <p:sldId id="337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A56"/>
    <a:srgbClr val="092F57"/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30" y="78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-47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9873051" cy="1731746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581164" y="6181914"/>
            <a:ext cx="4859337" cy="6391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1594262" y="5422992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44783" y="573858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52392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2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9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828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  <p:sldLayoutId id="2147483664" r:id="rId4"/>
    <p:sldLayoutId id="2147483662" r:id="rId5"/>
    <p:sldLayoutId id="2147483663" r:id="rId6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224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microsoft.com/office/2007/relationships/media" Target="../media/media13.m4a"/><Relationship Id="rId18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audio" Target="../media/media1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6" Type="http://schemas.openxmlformats.org/officeDocument/2006/relationships/audio" Target="../media/media14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microsoft.com/office/2007/relationships/media" Target="../media/media12.m4a"/><Relationship Id="rId5" Type="http://schemas.microsoft.com/office/2007/relationships/media" Target="../media/media9.m4a"/><Relationship Id="rId15" Type="http://schemas.microsoft.com/office/2007/relationships/media" Target="../media/media14.m4a"/><Relationship Id="rId10" Type="http://schemas.openxmlformats.org/officeDocument/2006/relationships/audio" Target="../media/media11.m4a"/><Relationship Id="rId4" Type="http://schemas.openxmlformats.org/officeDocument/2006/relationships/audio" Target="../media/media8.m4a"/><Relationship Id="rId9" Type="http://schemas.microsoft.com/office/2007/relationships/media" Target="../media/media11.m4a"/><Relationship Id="rId14" Type="http://schemas.openxmlformats.org/officeDocument/2006/relationships/audio" Target="../media/media1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372157" y="2311420"/>
            <a:ext cx="11238366" cy="1731746"/>
          </a:xfrm>
          <a:prstGeom prst="rect">
            <a:avLst/>
          </a:prstGeom>
        </p:spPr>
        <p:txBody>
          <a:bodyPr/>
          <a:lstStyle/>
          <a:p>
            <a:pPr defTabSz="1248460">
              <a:defRPr sz="9600"/>
            </a:pPr>
            <a:r>
              <a:rPr lang="en-US" sz="8800" dirty="0" smtClean="0"/>
              <a:t>The Clinical Competency Committee</a:t>
            </a:r>
            <a:endParaRPr sz="8800"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581163" y="6181914"/>
            <a:ext cx="7825883" cy="63919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Dean Seehusen, MD, MPH</a:t>
            </a:r>
          </a:p>
          <a:p>
            <a:r>
              <a:rPr lang="en-US" sz="2400" dirty="0"/>
              <a:t>Associate </a:t>
            </a:r>
            <a:r>
              <a:rPr lang="en-US" sz="2400" dirty="0" smtClean="0"/>
              <a:t>Dean </a:t>
            </a:r>
            <a:r>
              <a:rPr lang="en-US" sz="2400" dirty="0"/>
              <a:t>for Graduate Medical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Professor of Family Medicine</a:t>
            </a:r>
            <a:endParaRPr lang="en-US" sz="2400" dirty="0"/>
          </a:p>
          <a:p>
            <a:endParaRPr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517781" cy="4693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Upon completion of this session, participants should be able to:</a:t>
            </a:r>
          </a:p>
          <a:p>
            <a:endParaRPr lang="en-US" dirty="0"/>
          </a:p>
          <a:p>
            <a:r>
              <a:rPr lang="en-US" dirty="0" smtClean="0"/>
              <a:t>Define the minimal membership of the Clinical Competency Committee and who else may be included</a:t>
            </a:r>
          </a:p>
          <a:p>
            <a:r>
              <a:rPr lang="en-US" dirty="0" smtClean="0"/>
              <a:t>Describe preparation for a CCC meeting</a:t>
            </a:r>
          </a:p>
          <a:p>
            <a:r>
              <a:rPr lang="en-US" dirty="0" smtClean="0"/>
              <a:t>Describe at least two best practices for running a CCC meeting</a:t>
            </a:r>
          </a:p>
          <a:p>
            <a:r>
              <a:rPr lang="en-US" dirty="0" smtClean="0"/>
              <a:t>Name at least three factors that significantly contribute to positive or negative functioning of </a:t>
            </a:r>
            <a:r>
              <a:rPr lang="en-US" dirty="0"/>
              <a:t>the </a:t>
            </a:r>
            <a:r>
              <a:rPr lang="en-US" dirty="0" smtClean="0"/>
              <a:t>CCC</a:t>
            </a:r>
            <a:endParaRPr lang="en-US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15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3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Background on resident evaluation</a:t>
            </a:r>
          </a:p>
          <a:p>
            <a:r>
              <a:rPr lang="en-US" dirty="0"/>
              <a:t>The benefits of the CCC</a:t>
            </a:r>
          </a:p>
          <a:p>
            <a:r>
              <a:rPr lang="en-US" dirty="0"/>
              <a:t>Structure of the CCC</a:t>
            </a:r>
          </a:p>
          <a:p>
            <a:r>
              <a:rPr lang="en-US" dirty="0"/>
              <a:t>CCC meetings</a:t>
            </a:r>
          </a:p>
          <a:p>
            <a:r>
              <a:rPr lang="en-US" dirty="0"/>
              <a:t>Additional CCC tips and thoughts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81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1164" y="3105928"/>
            <a:ext cx="9873051" cy="1731746"/>
          </a:xfrm>
        </p:spPr>
        <p:txBody>
          <a:bodyPr/>
          <a:lstStyle/>
          <a:p>
            <a:r>
              <a:rPr lang="en-US" dirty="0" smtClean="0"/>
              <a:t>Resident Evaluation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99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83" y="573858"/>
            <a:ext cx="10512234" cy="1045602"/>
          </a:xfrm>
        </p:spPr>
        <p:txBody>
          <a:bodyPr/>
          <a:lstStyle/>
          <a:p>
            <a:r>
              <a:rPr lang="en-US" sz="5400" dirty="0" smtClean="0"/>
              <a:t>Competency: Who Decides and How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Traditionally, competency was assumed at the end of a defined period of training</a:t>
            </a:r>
          </a:p>
          <a:p>
            <a:r>
              <a:rPr lang="en-US" dirty="0" smtClean="0"/>
              <a:t>This ignores individual variation among trainees</a:t>
            </a:r>
          </a:p>
          <a:p>
            <a:r>
              <a:rPr lang="en-US" dirty="0" smtClean="0"/>
              <a:t>The PD essentially bore the full weight of deciding</a:t>
            </a:r>
          </a:p>
          <a:p>
            <a:r>
              <a:rPr lang="en-US" dirty="0"/>
              <a:t>Disagreements were difficult to </a:t>
            </a:r>
            <a:r>
              <a:rPr lang="en-US" dirty="0" smtClean="0"/>
              <a:t>resolve</a:t>
            </a:r>
          </a:p>
          <a:p>
            <a:r>
              <a:rPr lang="en-US" dirty="0" smtClean="0"/>
              <a:t>The ACGME started a movement toward competency-based evaluation in the 1990</a:t>
            </a:r>
          </a:p>
          <a:p>
            <a:pPr lvl="1"/>
            <a:r>
              <a:rPr lang="en-US" dirty="0" smtClean="0"/>
              <a:t>6 core competencies</a:t>
            </a:r>
          </a:p>
          <a:p>
            <a:pPr lvl="1"/>
            <a:r>
              <a:rPr lang="en-US" dirty="0" smtClean="0"/>
              <a:t>Milestones</a:t>
            </a:r>
          </a:p>
          <a:p>
            <a:pPr lvl="1"/>
            <a:r>
              <a:rPr lang="en-US" dirty="0" smtClean="0"/>
              <a:t>Entrusted Professional Activities (EPA) in the future?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97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7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38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03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87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170</Words>
  <Application>Microsoft Office PowerPoint</Application>
  <PresentationFormat>Custom</PresentationFormat>
  <Paragraphs>27</Paragraphs>
  <Slides>5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 Black </vt:lpstr>
      <vt:lpstr>The Clinical Competency Committee</vt:lpstr>
      <vt:lpstr>Learning Objectives</vt:lpstr>
      <vt:lpstr>Agenda</vt:lpstr>
      <vt:lpstr>Resident Evaluation</vt:lpstr>
      <vt:lpstr>Competency: Who Decides and How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Seehusen, Dean</cp:lastModifiedBy>
  <cp:revision>114</cp:revision>
  <dcterms:modified xsi:type="dcterms:W3CDTF">2019-02-28T17:23:21Z</dcterms:modified>
</cp:coreProperties>
</file>